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7" r:id="rId2"/>
    <p:sldId id="258" r:id="rId3"/>
    <p:sldId id="345" r:id="rId4"/>
    <p:sldId id="290" r:id="rId5"/>
    <p:sldId id="292" r:id="rId6"/>
    <p:sldId id="298" r:id="rId7"/>
    <p:sldId id="297" r:id="rId8"/>
    <p:sldId id="294" r:id="rId9"/>
    <p:sldId id="271" r:id="rId10"/>
    <p:sldId id="347" r:id="rId11"/>
    <p:sldId id="375" r:id="rId12"/>
    <p:sldId id="354" r:id="rId13"/>
    <p:sldId id="356" r:id="rId14"/>
    <p:sldId id="362" r:id="rId15"/>
    <p:sldId id="357" r:id="rId16"/>
    <p:sldId id="358" r:id="rId17"/>
    <p:sldId id="359" r:id="rId18"/>
    <p:sldId id="361" r:id="rId19"/>
    <p:sldId id="363" r:id="rId20"/>
    <p:sldId id="377" r:id="rId21"/>
    <p:sldId id="378" r:id="rId22"/>
    <p:sldId id="379" r:id="rId23"/>
    <p:sldId id="383" r:id="rId24"/>
    <p:sldId id="382" r:id="rId25"/>
    <p:sldId id="381" r:id="rId26"/>
    <p:sldId id="386" r:id="rId27"/>
    <p:sldId id="385" r:id="rId28"/>
    <p:sldId id="380" r:id="rId29"/>
    <p:sldId id="384" r:id="rId30"/>
    <p:sldId id="374" r:id="rId31"/>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Times" pitchFamily="18" charset="0"/>
        <a:ea typeface="+mn-ea"/>
        <a:cs typeface="Arial" charset="0"/>
      </a:defRPr>
    </a:lvl1pPr>
    <a:lvl2pPr marL="457200" algn="l" rtl="0" fontAlgn="base">
      <a:spcBef>
        <a:spcPct val="0"/>
      </a:spcBef>
      <a:spcAft>
        <a:spcPct val="0"/>
      </a:spcAft>
      <a:defRPr sz="1400" kern="1200">
        <a:solidFill>
          <a:schemeClr val="tx1"/>
        </a:solidFill>
        <a:latin typeface="Times" pitchFamily="18" charset="0"/>
        <a:ea typeface="+mn-ea"/>
        <a:cs typeface="Arial" charset="0"/>
      </a:defRPr>
    </a:lvl2pPr>
    <a:lvl3pPr marL="914400" algn="l" rtl="0" fontAlgn="base">
      <a:spcBef>
        <a:spcPct val="0"/>
      </a:spcBef>
      <a:spcAft>
        <a:spcPct val="0"/>
      </a:spcAft>
      <a:defRPr sz="1400" kern="1200">
        <a:solidFill>
          <a:schemeClr val="tx1"/>
        </a:solidFill>
        <a:latin typeface="Times" pitchFamily="18" charset="0"/>
        <a:ea typeface="+mn-ea"/>
        <a:cs typeface="Arial" charset="0"/>
      </a:defRPr>
    </a:lvl3pPr>
    <a:lvl4pPr marL="1371600" algn="l" rtl="0" fontAlgn="base">
      <a:spcBef>
        <a:spcPct val="0"/>
      </a:spcBef>
      <a:spcAft>
        <a:spcPct val="0"/>
      </a:spcAft>
      <a:defRPr sz="1400" kern="1200">
        <a:solidFill>
          <a:schemeClr val="tx1"/>
        </a:solidFill>
        <a:latin typeface="Times" pitchFamily="18" charset="0"/>
        <a:ea typeface="+mn-ea"/>
        <a:cs typeface="Arial" charset="0"/>
      </a:defRPr>
    </a:lvl4pPr>
    <a:lvl5pPr marL="1828800" algn="l" rtl="0" fontAlgn="base">
      <a:spcBef>
        <a:spcPct val="0"/>
      </a:spcBef>
      <a:spcAft>
        <a:spcPct val="0"/>
      </a:spcAft>
      <a:defRPr sz="1400" kern="1200">
        <a:solidFill>
          <a:schemeClr val="tx1"/>
        </a:solidFill>
        <a:latin typeface="Times" pitchFamily="18" charset="0"/>
        <a:ea typeface="+mn-ea"/>
        <a:cs typeface="Arial" charset="0"/>
      </a:defRPr>
    </a:lvl5pPr>
    <a:lvl6pPr marL="2286000" algn="l" defTabSz="914400" rtl="0" eaLnBrk="1" latinLnBrk="0" hangingPunct="1">
      <a:defRPr sz="1400" kern="1200">
        <a:solidFill>
          <a:schemeClr val="tx1"/>
        </a:solidFill>
        <a:latin typeface="Times" pitchFamily="18" charset="0"/>
        <a:ea typeface="+mn-ea"/>
        <a:cs typeface="Arial" charset="0"/>
      </a:defRPr>
    </a:lvl6pPr>
    <a:lvl7pPr marL="2743200" algn="l" defTabSz="914400" rtl="0" eaLnBrk="1" latinLnBrk="0" hangingPunct="1">
      <a:defRPr sz="1400" kern="1200">
        <a:solidFill>
          <a:schemeClr val="tx1"/>
        </a:solidFill>
        <a:latin typeface="Times" pitchFamily="18" charset="0"/>
        <a:ea typeface="+mn-ea"/>
        <a:cs typeface="Arial" charset="0"/>
      </a:defRPr>
    </a:lvl7pPr>
    <a:lvl8pPr marL="3200400" algn="l" defTabSz="914400" rtl="0" eaLnBrk="1" latinLnBrk="0" hangingPunct="1">
      <a:defRPr sz="1400" kern="1200">
        <a:solidFill>
          <a:schemeClr val="tx1"/>
        </a:solidFill>
        <a:latin typeface="Times" pitchFamily="18" charset="0"/>
        <a:ea typeface="+mn-ea"/>
        <a:cs typeface="Arial" charset="0"/>
      </a:defRPr>
    </a:lvl8pPr>
    <a:lvl9pPr marL="3657600" algn="l" defTabSz="914400" rtl="0" eaLnBrk="1" latinLnBrk="0" hangingPunct="1">
      <a:defRPr sz="1400" kern="1200">
        <a:solidFill>
          <a:schemeClr val="tx1"/>
        </a:solidFill>
        <a:latin typeface="Times"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Kuri"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F5F5F"/>
    <a:srgbClr val="F10142"/>
    <a:srgbClr val="EE1520"/>
    <a:srgbClr val="FF0033"/>
    <a:srgbClr val="CC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3535" autoAdjust="0"/>
  </p:normalViewPr>
  <p:slideViewPr>
    <p:cSldViewPr>
      <p:cViewPr varScale="1">
        <p:scale>
          <a:sx n="81" d="100"/>
          <a:sy n="81" d="100"/>
        </p:scale>
        <p:origin x="-145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MCFUJI\CSBO\Energy%20Man\Matthew%20Jones\Projects\Peak%20Savings\Test%20Weekend%20Sav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areaChart>
        <c:grouping val="standard"/>
        <c:ser>
          <c:idx val="0"/>
          <c:order val="0"/>
          <c:spPr>
            <a:solidFill>
              <a:srgbClr val="00B050"/>
            </a:solidFill>
          </c:spPr>
          <c:cat>
            <c:strRef>
              <c:f>Sheet2!$AN$7:$AT$7</c:f>
              <c:strCache>
                <c:ptCount val="7"/>
                <c:pt idx="0">
                  <c:v>Monday</c:v>
                </c:pt>
                <c:pt idx="1">
                  <c:v>Tuesday</c:v>
                </c:pt>
                <c:pt idx="2">
                  <c:v>Wednesday</c:v>
                </c:pt>
                <c:pt idx="3">
                  <c:v>Thursday</c:v>
                </c:pt>
                <c:pt idx="4">
                  <c:v>Friday</c:v>
                </c:pt>
                <c:pt idx="5">
                  <c:v>Saturday</c:v>
                </c:pt>
                <c:pt idx="6">
                  <c:v>Sunday</c:v>
                </c:pt>
              </c:strCache>
            </c:strRef>
          </c:cat>
          <c:val>
            <c:numRef>
              <c:f>Sheet2!$AN$8:$AT$8</c:f>
              <c:numCache>
                <c:formatCode>General</c:formatCode>
                <c:ptCount val="7"/>
                <c:pt idx="0">
                  <c:v>3345.4375000000009</c:v>
                </c:pt>
                <c:pt idx="1">
                  <c:v>3329.5468749999991</c:v>
                </c:pt>
                <c:pt idx="2">
                  <c:v>3257.7734375000009</c:v>
                </c:pt>
                <c:pt idx="3">
                  <c:v>3267.1171875000009</c:v>
                </c:pt>
                <c:pt idx="4">
                  <c:v>3136.078125</c:v>
                </c:pt>
                <c:pt idx="5">
                  <c:v>3082.3828125000009</c:v>
                </c:pt>
                <c:pt idx="6">
                  <c:v>3103.7421875</c:v>
                </c:pt>
              </c:numCache>
            </c:numRef>
          </c:val>
        </c:ser>
        <c:ser>
          <c:idx val="1"/>
          <c:order val="1"/>
          <c:spPr>
            <a:solidFill>
              <a:srgbClr val="FF0000"/>
            </a:solidFill>
          </c:spPr>
          <c:cat>
            <c:strRef>
              <c:f>Sheet2!$AN$7:$AT$7</c:f>
              <c:strCache>
                <c:ptCount val="7"/>
                <c:pt idx="0">
                  <c:v>Monday</c:v>
                </c:pt>
                <c:pt idx="1">
                  <c:v>Tuesday</c:v>
                </c:pt>
                <c:pt idx="2">
                  <c:v>Wednesday</c:v>
                </c:pt>
                <c:pt idx="3">
                  <c:v>Thursday</c:v>
                </c:pt>
                <c:pt idx="4">
                  <c:v>Friday</c:v>
                </c:pt>
                <c:pt idx="5">
                  <c:v>Saturday</c:v>
                </c:pt>
                <c:pt idx="6">
                  <c:v>Sunday</c:v>
                </c:pt>
              </c:strCache>
            </c:strRef>
          </c:cat>
          <c:val>
            <c:numRef>
              <c:f>Sheet2!$AN$9:$AT$9</c:f>
              <c:numCache>
                <c:formatCode>General</c:formatCode>
                <c:ptCount val="7"/>
                <c:pt idx="0">
                  <c:v>3373.3515625000018</c:v>
                </c:pt>
                <c:pt idx="1">
                  <c:v>3341.6015625000009</c:v>
                </c:pt>
                <c:pt idx="2">
                  <c:v>3257.3203125000018</c:v>
                </c:pt>
                <c:pt idx="3">
                  <c:v>3292.6875</c:v>
                </c:pt>
                <c:pt idx="4">
                  <c:v>3079.3437500000009</c:v>
                </c:pt>
                <c:pt idx="5">
                  <c:v>2444.3437500000009</c:v>
                </c:pt>
                <c:pt idx="6">
                  <c:v>2365.3828125000009</c:v>
                </c:pt>
              </c:numCache>
            </c:numRef>
          </c:val>
        </c:ser>
        <c:axId val="41687680"/>
        <c:axId val="47327872"/>
      </c:areaChart>
      <c:catAx>
        <c:axId val="41687680"/>
        <c:scaling>
          <c:orientation val="minMax"/>
        </c:scaling>
        <c:axPos val="b"/>
        <c:majorTickMark val="none"/>
        <c:tickLblPos val="nextTo"/>
        <c:crossAx val="47327872"/>
        <c:crosses val="autoZero"/>
        <c:auto val="1"/>
        <c:lblAlgn val="ctr"/>
        <c:lblOffset val="100"/>
      </c:catAx>
      <c:valAx>
        <c:axId val="47327872"/>
        <c:scaling>
          <c:orientation val="minMax"/>
        </c:scaling>
        <c:axPos val="l"/>
        <c:majorGridlines/>
        <c:minorGridlines/>
        <c:numFmt formatCode="General" sourceLinked="1"/>
        <c:majorTickMark val="none"/>
        <c:tickLblPos val="nextTo"/>
        <c:crossAx val="41687680"/>
        <c:crosses val="autoZero"/>
        <c:crossBetween val="midCat"/>
      </c:valAx>
    </c:plotArea>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atin typeface="Times" charset="0"/>
                <a:cs typeface="+mn-cs"/>
              </a:defRPr>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0" hangingPunct="0">
              <a:defRPr sz="1200">
                <a:latin typeface="Times" charset="0"/>
                <a:cs typeface="+mn-cs"/>
              </a:defRPr>
            </a:lvl1pPr>
          </a:lstStyle>
          <a:p>
            <a:pPr>
              <a:defRPr/>
            </a:pPr>
            <a:fld id="{0E9DC48A-4B95-4002-801F-8DDC364E4082}" type="datetimeFigureOut">
              <a:rPr lang="en-CA"/>
              <a:pPr>
                <a:defRPr/>
              </a:pPr>
              <a:t>26/01/2015</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0" hangingPunct="0">
              <a:defRPr sz="1200">
                <a:latin typeface="Times" charset="0"/>
                <a:cs typeface="+mn-cs"/>
              </a:defRPr>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0" hangingPunct="0">
              <a:defRPr sz="1200">
                <a:latin typeface="Times" charset="0"/>
                <a:cs typeface="+mn-cs"/>
              </a:defRPr>
            </a:lvl1pPr>
          </a:lstStyle>
          <a:p>
            <a:pPr>
              <a:defRPr/>
            </a:pPr>
            <a:fld id="{3A77EED0-9EA6-4B2B-A355-0A7D5C3D2481}"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eaLnBrk="0" hangingPunct="0">
              <a:defRPr sz="1200">
                <a:latin typeface="Times" charset="0"/>
                <a:cs typeface="+mn-cs"/>
              </a:defRPr>
            </a:lvl1pPr>
          </a:lstStyle>
          <a:p>
            <a:pPr>
              <a:defRPr/>
            </a:pPr>
            <a:endParaRPr lang="en-US"/>
          </a:p>
        </p:txBody>
      </p:sp>
      <p:sp>
        <p:nvSpPr>
          <p:cNvPr id="8195"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Times"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5038" y="4416425"/>
            <a:ext cx="5140325"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eaLnBrk="0" hangingPunct="0">
              <a:defRPr sz="1200">
                <a:latin typeface="Times"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Times" charset="0"/>
                <a:cs typeface="+mn-cs"/>
              </a:defRPr>
            </a:lvl1pPr>
          </a:lstStyle>
          <a:p>
            <a:pPr>
              <a:defRPr/>
            </a:pPr>
            <a:fld id="{60018A7C-3892-4927-B01E-2AD057D6F2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srcRect/>
          <a:stretch>
            <a:fillRect/>
          </a:stretch>
        </p:blipFill>
        <p:spPr bwMode="auto">
          <a:xfrm>
            <a:off x="0" y="0"/>
            <a:ext cx="9140825" cy="6854825"/>
          </a:xfrm>
          <a:prstGeom prst="rect">
            <a:avLst/>
          </a:prstGeom>
          <a:noFill/>
          <a:ln w="9525">
            <a:noFill/>
            <a:miter lim="800000"/>
            <a:headEnd/>
            <a:tailEnd/>
          </a:ln>
        </p:spPr>
      </p:pic>
      <p:sp>
        <p:nvSpPr>
          <p:cNvPr id="11267" name="Rectangle 3"/>
          <p:cNvSpPr>
            <a:spLocks noGrp="1" noChangeArrowheads="1"/>
          </p:cNvSpPr>
          <p:nvPr>
            <p:ph type="ctrTitle"/>
          </p:nvPr>
        </p:nvSpPr>
        <p:spPr>
          <a:xfrm>
            <a:off x="609600" y="1447800"/>
            <a:ext cx="4953000" cy="1143000"/>
          </a:xfrm>
        </p:spPr>
        <p:txBody>
          <a:bodyPr/>
          <a:lstStyle>
            <a:lvl1pPr>
              <a:defRPr sz="3800"/>
            </a:lvl1pPr>
          </a:lstStyle>
          <a:p>
            <a:pPr lvl="0"/>
            <a:r>
              <a:rPr lang="en-US" noProof="0" smtClean="0"/>
              <a:t>Click to edit Master title style</a:t>
            </a:r>
          </a:p>
        </p:txBody>
      </p:sp>
      <p:sp>
        <p:nvSpPr>
          <p:cNvPr id="11268" name="Rectangle 4"/>
          <p:cNvSpPr>
            <a:spLocks noGrp="1" noChangeArrowheads="1"/>
          </p:cNvSpPr>
          <p:nvPr>
            <p:ph type="subTitle" idx="1"/>
          </p:nvPr>
        </p:nvSpPr>
        <p:spPr>
          <a:xfrm>
            <a:off x="2286000" y="4343400"/>
            <a:ext cx="6400800" cy="457200"/>
          </a:xfrm>
        </p:spPr>
        <p:txBody>
          <a:bodyPr/>
          <a:lstStyle>
            <a:lvl1pPr algn="r">
              <a:defRPr sz="16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BBA85B7B-3441-4AA0-AF45-89E4F3BB0EA8}"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1714500" cy="6019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600200" y="304800"/>
            <a:ext cx="4991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30130CC1-F8AF-41A4-A2BB-109437BD10C1}"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8580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2514600" y="2209800"/>
            <a:ext cx="5562600" cy="4114800"/>
          </a:xfrm>
        </p:spPr>
        <p:txBody>
          <a:bodyPr/>
          <a:lstStyle/>
          <a:p>
            <a:pPr lvl="0"/>
            <a:endParaRPr lang="en-CA"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AD5F228C-2414-4F82-821A-80156B239A43}"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1D253F2F-CABE-42D4-94D6-2C819CE6C88A}"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7E0A6D5-2F18-4558-A18C-5A0E93DFAA83}"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514600" y="2209800"/>
            <a:ext cx="2705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372100" y="2209800"/>
            <a:ext cx="2705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54C09FA2-FB03-48A7-9561-FBFD1B857EDA}"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BA0C07DF-9DDC-4848-8C8C-53DBEEFF4300}" type="slidenum">
              <a:rPr lang="en-US"/>
              <a:pPr>
                <a:defRPr/>
              </a:pPr>
              <a:t>‹#›</a:t>
            </a:fld>
            <a:endParaRPr lang="en-US"/>
          </a:p>
        </p:txBody>
      </p:sp>
      <p:sp>
        <p:nvSpPr>
          <p:cNvPr id="8"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1C8186C1-B630-40C1-9CDB-7BD6A539FD78}" type="slidenum">
              <a:rPr lang="en-US"/>
              <a:pPr>
                <a:defRPr/>
              </a:pPr>
              <a:t>‹#›</a:t>
            </a:fld>
            <a:endParaRPr lang="en-US"/>
          </a:p>
        </p:txBody>
      </p:sp>
      <p:sp>
        <p:nvSpPr>
          <p:cNvPr id="4"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BE50D0-80D4-4B2A-BF87-1A4F619E638B}" type="slidenum">
              <a:rPr lang="en-US"/>
              <a:pPr>
                <a:defRPr/>
              </a:pPr>
              <a:t>‹#›</a:t>
            </a:fld>
            <a:endParaRPr lang="en-US"/>
          </a:p>
        </p:txBody>
      </p:sp>
      <p:sp>
        <p:nvSpPr>
          <p:cNvPr id="3"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9BBC88C-DA9A-4BFB-9226-8ECF814E4C13}"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0B0C42-0E62-429D-A511-E3C0FDCAE523}"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p:cNvPicPr>
            <a:picLocks noChangeAspect="1" noChangeArrowheads="1"/>
          </p:cNvPicPr>
          <p:nvPr userDrawn="1"/>
        </p:nvPicPr>
        <p:blipFill>
          <a:blip r:embed="rId14"/>
          <a:srcRect/>
          <a:stretch>
            <a:fillRect/>
          </a:stretch>
        </p:blipFill>
        <p:spPr bwMode="auto">
          <a:xfrm>
            <a:off x="0" y="0"/>
            <a:ext cx="9140825" cy="68548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3048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514600" y="2209800"/>
            <a:ext cx="5562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216900" y="6172200"/>
            <a:ext cx="457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CCCCCC"/>
                </a:solidFill>
                <a:latin typeface="+mn-lt"/>
                <a:cs typeface="+mn-cs"/>
              </a:defRPr>
            </a:lvl1pPr>
          </a:lstStyle>
          <a:p>
            <a:pPr>
              <a:defRPr/>
            </a:pPr>
            <a:fld id="{CA7AAC16-BB45-45C9-BC4E-495D933B7799}" type="slidenum">
              <a:rPr lang="en-US"/>
              <a:pPr>
                <a:defRPr/>
              </a:pPr>
              <a:t>‹#›</a:t>
            </a:fld>
            <a:endParaRPr lang="en-US"/>
          </a:p>
        </p:txBody>
      </p:sp>
      <p:sp>
        <p:nvSpPr>
          <p:cNvPr id="3" name="Line 8"/>
          <p:cNvSpPr>
            <a:spLocks noChangeShapeType="1"/>
          </p:cNvSpPr>
          <p:nvPr userDrawn="1"/>
        </p:nvSpPr>
        <p:spPr bwMode="auto">
          <a:xfrm>
            <a:off x="0" y="1905000"/>
            <a:ext cx="9144000" cy="0"/>
          </a:xfrm>
          <a:prstGeom prst="line">
            <a:avLst/>
          </a:prstGeom>
          <a:noFill/>
          <a:ln w="9525">
            <a:solidFill>
              <a:schemeClr val="tx1"/>
            </a:solidFill>
            <a:round/>
            <a:headEnd/>
            <a:tailEnd/>
          </a:ln>
          <a:effectLst/>
          <a:extLst/>
        </p:spPr>
        <p:txBody>
          <a:bodyPr wrap="none" anchor="ctr"/>
          <a:lstStyle/>
          <a:p>
            <a:pPr eaLnBrk="0" hangingPunct="0">
              <a:defRPr/>
            </a:pPr>
            <a:endParaRPr lang="en-CA" sz="2400">
              <a:latin typeface="Times" charset="0"/>
              <a:cs typeface="+mn-cs"/>
            </a:endParaRPr>
          </a:p>
        </p:txBody>
      </p:sp>
      <p:sp>
        <p:nvSpPr>
          <p:cNvPr id="1031" name="AutoShape 10">
            <a:hlinkClick r:id="" action="ppaction://hlinkshowjump?jump=previousslide" highlightClick="1"/>
          </p:cNvPr>
          <p:cNvSpPr>
            <a:spLocks noChangeArrowheads="1"/>
          </p:cNvSpPr>
          <p:nvPr userDrawn="1"/>
        </p:nvSpPr>
        <p:spPr bwMode="auto">
          <a:xfrm rot="-5400000">
            <a:off x="8228013" y="1436687"/>
            <a:ext cx="152400" cy="174625"/>
          </a:xfrm>
          <a:prstGeom prst="triangle">
            <a:avLst>
              <a:gd name="adj" fmla="val 50000"/>
            </a:avLst>
          </a:prstGeom>
          <a:solidFill>
            <a:schemeClr val="bg1"/>
          </a:solidFill>
          <a:ln>
            <a:noFill/>
          </a:ln>
          <a:effectLst/>
          <a:extLst/>
        </p:spPr>
        <p:txBody>
          <a:bodyPr wrap="none" anchor="ctr"/>
          <a:lstStyle/>
          <a:p>
            <a:pPr eaLnBrk="0" hangingPunct="0">
              <a:defRPr/>
            </a:pPr>
            <a:endParaRPr lang="en-CA" sz="2400">
              <a:latin typeface="Times" charset="0"/>
              <a:cs typeface="+mn-cs"/>
            </a:endParaRPr>
          </a:p>
        </p:txBody>
      </p:sp>
      <p:sp>
        <p:nvSpPr>
          <p:cNvPr id="1032" name="AutoShape 11">
            <a:hlinkClick r:id="" action="ppaction://hlinkshowjump?jump=nextslide" highlightClick="1"/>
          </p:cNvPr>
          <p:cNvSpPr>
            <a:spLocks noChangeArrowheads="1"/>
          </p:cNvSpPr>
          <p:nvPr userDrawn="1"/>
        </p:nvSpPr>
        <p:spPr bwMode="auto">
          <a:xfrm rot="5400000" flipH="1">
            <a:off x="8548688" y="1436687"/>
            <a:ext cx="152400" cy="174625"/>
          </a:xfrm>
          <a:prstGeom prst="triangle">
            <a:avLst>
              <a:gd name="adj" fmla="val 50000"/>
            </a:avLst>
          </a:prstGeom>
          <a:solidFill>
            <a:schemeClr val="bg1"/>
          </a:solidFill>
          <a:ln>
            <a:noFill/>
          </a:ln>
          <a:effectLst/>
          <a:extLst/>
        </p:spPr>
        <p:txBody>
          <a:bodyPr wrap="none" anchor="ctr"/>
          <a:lstStyle/>
          <a:p>
            <a:pPr eaLnBrk="0" hangingPunct="0">
              <a:defRPr/>
            </a:pPr>
            <a:endParaRPr lang="en-CA" sz="2400">
              <a:latin typeface="Times" charset="0"/>
              <a:cs typeface="+mn-cs"/>
            </a:endParaRPr>
          </a:p>
        </p:txBody>
      </p:sp>
      <p:sp>
        <p:nvSpPr>
          <p:cNvPr id="1040" name="Rectangle 16"/>
          <p:cNvSpPr>
            <a:spLocks noGrp="1" noChangeArrowheads="1"/>
          </p:cNvSpPr>
          <p:nvPr>
            <p:ph type="ftr" sz="quarter" idx="3"/>
          </p:nvPr>
        </p:nvSpPr>
        <p:spPr bwMode="auto">
          <a:xfrm>
            <a:off x="228600" y="3200400"/>
            <a:ext cx="1752600" cy="1066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solidFill>
                  <a:srgbClr val="EE1520"/>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defRPr>
          <a:solidFill>
            <a:schemeClr val="bg2"/>
          </a:solidFill>
          <a:latin typeface="+mn-lt"/>
          <a:ea typeface="+mn-ea"/>
          <a:cs typeface="+mn-cs"/>
        </a:defRPr>
      </a:lvl1pPr>
      <a:lvl2pPr marL="457200" algn="l" rtl="0" eaLnBrk="0" fontAlgn="base" hangingPunct="0">
        <a:spcBef>
          <a:spcPct val="20000"/>
        </a:spcBef>
        <a:spcAft>
          <a:spcPct val="0"/>
        </a:spcAft>
        <a:buClr>
          <a:srgbClr val="EE171E"/>
        </a:buClr>
        <a:buChar char="–"/>
        <a:defRPr>
          <a:solidFill>
            <a:schemeClr val="bg2"/>
          </a:solidFill>
          <a:latin typeface="+mn-lt"/>
        </a:defRPr>
      </a:lvl2pPr>
      <a:lvl3pPr marL="914400" algn="l" rtl="0" eaLnBrk="0" fontAlgn="base" hangingPunct="0">
        <a:spcBef>
          <a:spcPct val="20000"/>
        </a:spcBef>
        <a:spcAft>
          <a:spcPct val="0"/>
        </a:spcAft>
        <a:buClr>
          <a:srgbClr val="EE171E"/>
        </a:buClr>
        <a:buFont typeface="Times" pitchFamily="18" charset="0"/>
        <a:buChar char="•"/>
        <a:defRPr sz="1600">
          <a:solidFill>
            <a:schemeClr val="bg2"/>
          </a:solidFill>
          <a:latin typeface="+mn-lt"/>
        </a:defRPr>
      </a:lvl3pPr>
      <a:lvl4pPr marL="1371600" algn="l" rtl="0" eaLnBrk="0" fontAlgn="base" hangingPunct="0">
        <a:spcBef>
          <a:spcPct val="20000"/>
        </a:spcBef>
        <a:spcAft>
          <a:spcPct val="0"/>
        </a:spcAft>
        <a:buChar char="–"/>
        <a:defRPr sz="1600">
          <a:solidFill>
            <a:schemeClr val="bg2"/>
          </a:solidFill>
          <a:latin typeface="+mn-lt"/>
        </a:defRPr>
      </a:lvl4pPr>
      <a:lvl5pPr marL="1828800" algn="l" rtl="0" eaLnBrk="0" fontAlgn="base" hangingPunct="0">
        <a:spcBef>
          <a:spcPct val="20000"/>
        </a:spcBef>
        <a:spcAft>
          <a:spcPct val="0"/>
        </a:spcAft>
        <a:buChar char="»"/>
        <a:defRPr sz="1600">
          <a:solidFill>
            <a:schemeClr val="bg2"/>
          </a:solidFill>
          <a:latin typeface="+mn-lt"/>
        </a:defRPr>
      </a:lvl5pPr>
      <a:lvl6pPr marL="2286000" algn="l" rtl="0" fontAlgn="base">
        <a:spcBef>
          <a:spcPct val="20000"/>
        </a:spcBef>
        <a:spcAft>
          <a:spcPct val="0"/>
        </a:spcAft>
        <a:buChar char="»"/>
        <a:defRPr sz="1600">
          <a:solidFill>
            <a:schemeClr val="bg2"/>
          </a:solidFill>
          <a:latin typeface="+mn-lt"/>
        </a:defRPr>
      </a:lvl6pPr>
      <a:lvl7pPr marL="2743200" algn="l" rtl="0" fontAlgn="base">
        <a:spcBef>
          <a:spcPct val="20000"/>
        </a:spcBef>
        <a:spcAft>
          <a:spcPct val="0"/>
        </a:spcAft>
        <a:buChar char="»"/>
        <a:defRPr sz="1600">
          <a:solidFill>
            <a:schemeClr val="bg2"/>
          </a:solidFill>
          <a:latin typeface="+mn-lt"/>
        </a:defRPr>
      </a:lvl7pPr>
      <a:lvl8pPr marL="3200400" algn="l" rtl="0" fontAlgn="base">
        <a:spcBef>
          <a:spcPct val="20000"/>
        </a:spcBef>
        <a:spcAft>
          <a:spcPct val="0"/>
        </a:spcAft>
        <a:buChar char="»"/>
        <a:defRPr sz="1600">
          <a:solidFill>
            <a:schemeClr val="bg2"/>
          </a:solidFill>
          <a:latin typeface="+mn-lt"/>
        </a:defRPr>
      </a:lvl8pPr>
      <a:lvl9pPr marL="3657600" algn="l" rtl="0" fontAlgn="base">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09600" y="1447800"/>
            <a:ext cx="6705600" cy="1143000"/>
          </a:xfrm>
        </p:spPr>
        <p:txBody>
          <a:bodyPr/>
          <a:lstStyle/>
          <a:p>
            <a:pPr eaLnBrk="1" hangingPunct="1"/>
            <a:r>
              <a:rPr lang="en-US" sz="3000" smtClean="0"/>
              <a:t>Sustainability &amp; Energy Management at York Guest Lecture</a:t>
            </a:r>
            <a:br>
              <a:rPr lang="en-US" sz="3000" smtClean="0"/>
            </a:br>
            <a:r>
              <a:rPr lang="en-US" sz="3000" smtClean="0"/>
              <a:t/>
            </a:r>
            <a:br>
              <a:rPr lang="en-US" sz="3000" smtClean="0"/>
            </a:br>
            <a:r>
              <a:rPr lang="en-US" sz="3000" smtClean="0"/>
              <a:t>The Next Hundred Million Reasons</a:t>
            </a:r>
            <a:endParaRPr lang="en-US" sz="1800" smtClean="0"/>
          </a:p>
        </p:txBody>
      </p:sp>
      <p:sp>
        <p:nvSpPr>
          <p:cNvPr id="16386" name="Rectangle 3"/>
          <p:cNvSpPr>
            <a:spLocks noGrp="1" noChangeArrowheads="1"/>
          </p:cNvSpPr>
          <p:nvPr>
            <p:ph type="subTitle" idx="1"/>
          </p:nvPr>
        </p:nvSpPr>
        <p:spPr>
          <a:xfrm>
            <a:off x="2286000" y="3962400"/>
            <a:ext cx="6400800" cy="762000"/>
          </a:xfrm>
        </p:spPr>
        <p:txBody>
          <a:bodyPr/>
          <a:lstStyle/>
          <a:p>
            <a:pPr marL="0" indent="0" eaLnBrk="1" hangingPunct="1">
              <a:lnSpc>
                <a:spcPct val="90000"/>
              </a:lnSpc>
            </a:pPr>
            <a:r>
              <a:rPr lang="en-US" sz="1400" smtClean="0"/>
              <a:t>Brad Cochrane, Director, Energy Management</a:t>
            </a:r>
          </a:p>
          <a:p>
            <a:pPr marL="0" indent="0" eaLnBrk="1" hangingPunct="1">
              <a:lnSpc>
                <a:spcPct val="90000"/>
              </a:lnSpc>
            </a:pPr>
            <a:r>
              <a:rPr lang="en-US" sz="1400" smtClean="0"/>
              <a:t>2015</a:t>
            </a:r>
          </a:p>
          <a:p>
            <a:pPr marL="0" indent="0" eaLnBrk="1" hangingPunct="1">
              <a:lnSpc>
                <a:spcPct val="90000"/>
              </a:lnSpc>
            </a:pPr>
            <a:r>
              <a:rPr lang="en-US" sz="14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0DF9F2C-9A04-4EFA-81CC-5802C2226396}" type="slidenum">
              <a:rPr lang="en-US"/>
              <a:pPr>
                <a:defRPr/>
              </a:pPr>
              <a:t>10</a:t>
            </a:fld>
            <a:endParaRPr lang="en-US"/>
          </a:p>
        </p:txBody>
      </p:sp>
      <p:sp>
        <p:nvSpPr>
          <p:cNvPr id="25602" name="Rectangle 2"/>
          <p:cNvSpPr>
            <a:spLocks noGrp="1" noChangeArrowheads="1"/>
          </p:cNvSpPr>
          <p:nvPr>
            <p:ph type="title"/>
          </p:nvPr>
        </p:nvSpPr>
        <p:spPr/>
        <p:txBody>
          <a:bodyPr/>
          <a:lstStyle/>
          <a:p>
            <a:pPr eaLnBrk="1" hangingPunct="1"/>
            <a:r>
              <a:rPr lang="en-US" sz="2800" b="1" u="sng" smtClean="0"/>
              <a:t>YorkW!$E Energy Management Project</a:t>
            </a:r>
          </a:p>
        </p:txBody>
      </p:sp>
      <p:sp>
        <p:nvSpPr>
          <p:cNvPr id="25603" name="Text Box 5"/>
          <p:cNvSpPr txBox="1">
            <a:spLocks noChangeArrowheads="1"/>
          </p:cNvSpPr>
          <p:nvPr/>
        </p:nvSpPr>
        <p:spPr bwMode="auto">
          <a:xfrm>
            <a:off x="1295400" y="2057400"/>
            <a:ext cx="7620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25604" name="Text Box 6"/>
          <p:cNvSpPr txBox="1">
            <a:spLocks noChangeArrowheads="1"/>
          </p:cNvSpPr>
          <p:nvPr/>
        </p:nvSpPr>
        <p:spPr bwMode="auto">
          <a:xfrm>
            <a:off x="1143000" y="2209800"/>
            <a:ext cx="7467600" cy="4694238"/>
          </a:xfrm>
          <a:prstGeom prst="rect">
            <a:avLst/>
          </a:prstGeom>
          <a:noFill/>
          <a:ln w="9525">
            <a:noFill/>
            <a:miter lim="800000"/>
            <a:headEnd/>
            <a:tailEnd/>
          </a:ln>
        </p:spPr>
        <p:txBody>
          <a:bodyPr>
            <a:spAutoFit/>
          </a:bodyPr>
          <a:lstStyle/>
          <a:p>
            <a:pPr>
              <a:spcBef>
                <a:spcPct val="50000"/>
              </a:spcBef>
            </a:pPr>
            <a:r>
              <a:rPr lang="en-US" sz="1600" b="1">
                <a:latin typeface="Arial" charset="0"/>
              </a:rPr>
              <a:t>Quick Stats – Campus Buildings</a:t>
            </a:r>
          </a:p>
          <a:p>
            <a:pPr>
              <a:spcBef>
                <a:spcPct val="50000"/>
              </a:spcBef>
            </a:pPr>
            <a:endParaRPr lang="en-US" sz="1600" b="1">
              <a:latin typeface="Arial" charset="0"/>
            </a:endParaRPr>
          </a:p>
          <a:p>
            <a:pPr algn="just">
              <a:buFont typeface="Wingdings" pitchFamily="2" charset="2"/>
              <a:buChar char="§"/>
            </a:pPr>
            <a:r>
              <a:rPr lang="en-US">
                <a:latin typeface="Arial" charset="0"/>
              </a:rPr>
              <a:t>   51 Buildings across both Campus have had new energy efficient lighting installed </a:t>
            </a:r>
          </a:p>
          <a:p>
            <a:pPr algn="just"/>
            <a:r>
              <a:rPr lang="en-US">
                <a:latin typeface="Arial" charset="0"/>
              </a:rPr>
              <a:t>     that has reduced lighting demand by over </a:t>
            </a:r>
            <a:r>
              <a:rPr lang="en-US" b="1">
                <a:latin typeface="Arial" charset="0"/>
              </a:rPr>
              <a:t>2.5 MW </a:t>
            </a:r>
            <a:r>
              <a:rPr lang="en-US">
                <a:latin typeface="Arial" charset="0"/>
              </a:rPr>
              <a:t>(2,500 kW)</a:t>
            </a:r>
          </a:p>
          <a:p>
            <a:pPr algn="just">
              <a:spcBef>
                <a:spcPct val="50000"/>
              </a:spcBef>
              <a:buFont typeface="Wingdings" pitchFamily="2" charset="2"/>
              <a:buChar char="§"/>
            </a:pPr>
            <a:endParaRPr lang="en-US">
              <a:latin typeface="Arial" charset="0"/>
            </a:endParaRPr>
          </a:p>
          <a:p>
            <a:pPr algn="just">
              <a:spcBef>
                <a:spcPct val="50000"/>
              </a:spcBef>
              <a:buFont typeface="Wingdings" pitchFamily="2" charset="2"/>
              <a:buChar char="§"/>
            </a:pPr>
            <a:r>
              <a:rPr lang="en-US">
                <a:latin typeface="Arial" charset="0"/>
              </a:rPr>
              <a:t>   31 Buildings have had major controls upgrades adding over 2,000 new control and  </a:t>
            </a:r>
          </a:p>
          <a:p>
            <a:pPr algn="just">
              <a:spcBef>
                <a:spcPct val="50000"/>
              </a:spcBef>
              <a:buFont typeface="Wingdings" pitchFamily="2" charset="2"/>
              <a:buNone/>
            </a:pPr>
            <a:r>
              <a:rPr lang="en-US">
                <a:latin typeface="Arial" charset="0"/>
              </a:rPr>
              <a:t>     monitoring points (examples - temperature, humidity, flow, pressure, CO</a:t>
            </a:r>
            <a:r>
              <a:rPr lang="en-US" baseline="-25000">
                <a:latin typeface="Arial" charset="0"/>
              </a:rPr>
              <a:t>2</a:t>
            </a:r>
            <a:r>
              <a:rPr lang="en-US">
                <a:latin typeface="Arial" charset="0"/>
              </a:rPr>
              <a:t>)</a:t>
            </a:r>
            <a:endParaRPr lang="en-US" baseline="-25000">
              <a:latin typeface="Arial" charset="0"/>
            </a:endParaRPr>
          </a:p>
          <a:p>
            <a:pPr algn="just">
              <a:spcBef>
                <a:spcPct val="50000"/>
              </a:spcBef>
              <a:buFont typeface="Wingdings" pitchFamily="2" charset="2"/>
              <a:buChar char="§"/>
            </a:pPr>
            <a:endParaRPr lang="en-US">
              <a:latin typeface="Arial" charset="0"/>
            </a:endParaRPr>
          </a:p>
          <a:p>
            <a:pPr algn="just">
              <a:spcBef>
                <a:spcPct val="50000"/>
              </a:spcBef>
              <a:buFont typeface="Wingdings" pitchFamily="2" charset="2"/>
              <a:buChar char="§"/>
            </a:pPr>
            <a:r>
              <a:rPr lang="en-US">
                <a:latin typeface="Arial" charset="0"/>
              </a:rPr>
              <a:t>   141 Variable Speed drives have been added to 19 Campus buildings representing 3,185  </a:t>
            </a:r>
          </a:p>
          <a:p>
            <a:pPr algn="just">
              <a:spcBef>
                <a:spcPct val="50000"/>
              </a:spcBef>
              <a:buFont typeface="Wingdings" pitchFamily="2" charset="2"/>
              <a:buNone/>
            </a:pPr>
            <a:r>
              <a:rPr lang="en-US">
                <a:latin typeface="Arial" charset="0"/>
              </a:rPr>
              <a:t>     hp of fan power converted to Variable Air Volume Control (VAV)</a:t>
            </a:r>
          </a:p>
          <a:p>
            <a:pPr algn="just">
              <a:spcBef>
                <a:spcPct val="50000"/>
              </a:spcBef>
              <a:buFont typeface="Wingdings" pitchFamily="2" charset="2"/>
              <a:buNone/>
            </a:pPr>
            <a:endParaRPr lang="en-US">
              <a:latin typeface="Arial" charset="0"/>
            </a:endParaRPr>
          </a:p>
          <a:p>
            <a:pPr algn="just">
              <a:spcBef>
                <a:spcPct val="50000"/>
              </a:spcBef>
              <a:buFont typeface="Wingdings" pitchFamily="2" charset="2"/>
              <a:buChar char="§"/>
            </a:pPr>
            <a:r>
              <a:rPr lang="en-US">
                <a:latin typeface="Arial" charset="0"/>
              </a:rPr>
              <a:t>   2,350,000 CFM of ventilation on Campus has been converted to VAV</a:t>
            </a:r>
          </a:p>
          <a:p>
            <a:pPr algn="just">
              <a:spcBef>
                <a:spcPct val="50000"/>
              </a:spcBef>
              <a:buFont typeface="Wingdings" pitchFamily="2" charset="2"/>
              <a:buChar char="§"/>
            </a:pPr>
            <a:endParaRPr lang="en-US">
              <a:latin typeface="Arial" charset="0"/>
            </a:endParaRPr>
          </a:p>
          <a:p>
            <a:pPr algn="just">
              <a:spcBef>
                <a:spcPct val="50000"/>
              </a:spcBef>
              <a:buFont typeface="Wingdings" pitchFamily="2" charset="2"/>
              <a:buChar char="§"/>
            </a:pPr>
            <a:r>
              <a:rPr lang="en-US">
                <a:latin typeface="Arial" charset="0"/>
              </a:rPr>
              <a:t>   160 new utility meters installed on Campus (Keele Campus)</a:t>
            </a:r>
          </a:p>
          <a:p>
            <a:pPr>
              <a:spcBef>
                <a:spcPct val="50000"/>
              </a:spcBef>
            </a:pPr>
            <a:endParaRPr lang="en-US">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C38ACF7-E3CA-48C5-9C4D-27C44905CCBD}" type="slidenum">
              <a:rPr lang="en-US"/>
              <a:pPr>
                <a:defRPr/>
              </a:pPr>
              <a:t>11</a:t>
            </a:fld>
            <a:endParaRPr lang="en-US"/>
          </a:p>
        </p:txBody>
      </p:sp>
      <p:sp>
        <p:nvSpPr>
          <p:cNvPr id="26626" name="Rectangle 2"/>
          <p:cNvSpPr>
            <a:spLocks noGrp="1" noChangeArrowheads="1"/>
          </p:cNvSpPr>
          <p:nvPr>
            <p:ph type="title"/>
          </p:nvPr>
        </p:nvSpPr>
        <p:spPr/>
        <p:txBody>
          <a:bodyPr/>
          <a:lstStyle/>
          <a:p>
            <a:pPr eaLnBrk="1" hangingPunct="1"/>
            <a:r>
              <a:rPr lang="en-US" sz="2800" b="1" u="sng" smtClean="0"/>
              <a:t>YorkW!$E Energy Management Project</a:t>
            </a:r>
          </a:p>
        </p:txBody>
      </p:sp>
      <p:sp>
        <p:nvSpPr>
          <p:cNvPr id="26627" name="Text Box 5"/>
          <p:cNvSpPr txBox="1">
            <a:spLocks noChangeArrowheads="1"/>
          </p:cNvSpPr>
          <p:nvPr/>
        </p:nvSpPr>
        <p:spPr bwMode="auto">
          <a:xfrm>
            <a:off x="1295400" y="2057400"/>
            <a:ext cx="7620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endParaRPr>
          </a:p>
        </p:txBody>
      </p:sp>
      <p:sp>
        <p:nvSpPr>
          <p:cNvPr id="27652" name="Text Box 6"/>
          <p:cNvSpPr txBox="1">
            <a:spLocks noChangeArrowheads="1"/>
          </p:cNvSpPr>
          <p:nvPr/>
        </p:nvSpPr>
        <p:spPr bwMode="auto">
          <a:xfrm>
            <a:off x="1143000" y="2209800"/>
            <a:ext cx="7467600" cy="2138363"/>
          </a:xfrm>
          <a:prstGeom prst="rect">
            <a:avLst/>
          </a:prstGeom>
          <a:noFill/>
          <a:ln w="9525">
            <a:noFill/>
            <a:miter lim="800000"/>
            <a:headEnd/>
            <a:tailEnd/>
          </a:ln>
        </p:spPr>
        <p:txBody>
          <a:bodyPr>
            <a:spAutoFit/>
          </a:bodyPr>
          <a:lstStyle/>
          <a:p>
            <a:pPr>
              <a:defRPr/>
            </a:pPr>
            <a:r>
              <a:rPr lang="en-US" sz="1600" b="1" dirty="0">
                <a:latin typeface="+mj-lt"/>
              </a:rPr>
              <a:t>Quick Stats – Central Utilities Building (CUB)</a:t>
            </a:r>
          </a:p>
          <a:p>
            <a:pPr>
              <a:defRPr/>
            </a:pPr>
            <a:endParaRPr lang="en-US" sz="1600" dirty="0">
              <a:latin typeface="+mj-lt"/>
            </a:endParaRPr>
          </a:p>
          <a:p>
            <a:pPr marL="285750" indent="-285750">
              <a:buFontTx/>
              <a:buChar char="-"/>
              <a:defRPr/>
            </a:pPr>
            <a:r>
              <a:rPr lang="en-US" sz="1600" dirty="0">
                <a:latin typeface="+mj-lt"/>
              </a:rPr>
              <a:t>new </a:t>
            </a:r>
            <a:r>
              <a:rPr lang="en-US" sz="1600" dirty="0">
                <a:latin typeface="+mj-lt"/>
              </a:rPr>
              <a:t>Variable Speed Drives (VSD) have been installed as part of the </a:t>
            </a:r>
            <a:r>
              <a:rPr lang="en-US" sz="1600" dirty="0">
                <a:latin typeface="+mj-lt"/>
              </a:rPr>
              <a:t>cooling system upgrades </a:t>
            </a:r>
            <a:r>
              <a:rPr lang="en-US" sz="1600" dirty="0">
                <a:latin typeface="+mj-lt"/>
              </a:rPr>
              <a:t>in the CUB. (Chilled Water pumps  and Cooling Tower #3) </a:t>
            </a:r>
            <a:endParaRPr lang="en-US" sz="1600" dirty="0">
              <a:latin typeface="+mj-lt"/>
            </a:endParaRPr>
          </a:p>
          <a:p>
            <a:pPr marL="285750" indent="-285750">
              <a:buFontTx/>
              <a:buChar char="-"/>
              <a:defRPr/>
            </a:pPr>
            <a:endParaRPr lang="en-US" sz="1600" dirty="0">
              <a:latin typeface="+mj-lt"/>
            </a:endParaRPr>
          </a:p>
          <a:p>
            <a:pPr marL="285750" indent="-285750">
              <a:buFontTx/>
              <a:buChar char="-"/>
              <a:defRPr/>
            </a:pPr>
            <a:r>
              <a:rPr lang="en-US" sz="1600" dirty="0">
                <a:latin typeface="+mj-lt"/>
              </a:rPr>
              <a:t>350 </a:t>
            </a:r>
            <a:r>
              <a:rPr lang="en-US" sz="1600" dirty="0" err="1">
                <a:latin typeface="+mj-lt"/>
              </a:rPr>
              <a:t>hp</a:t>
            </a:r>
            <a:r>
              <a:rPr lang="en-US" sz="1600" dirty="0">
                <a:latin typeface="+mj-lt"/>
              </a:rPr>
              <a:t> of new VSD’s have been installed as part of the heating system </a:t>
            </a:r>
          </a:p>
          <a:p>
            <a:pPr>
              <a:defRPr/>
            </a:pPr>
            <a:r>
              <a:rPr lang="en-US" sz="1600" dirty="0">
                <a:latin typeface="+mj-lt"/>
              </a:rPr>
              <a:t>     upgrades in the CUB (Boiler Feed water </a:t>
            </a:r>
            <a:r>
              <a:rPr lang="en-US" sz="1600" dirty="0">
                <a:latin typeface="+mj-lt"/>
              </a:rPr>
              <a:t>Pumps</a:t>
            </a:r>
            <a:r>
              <a:rPr lang="en-US" sz="1600" dirty="0">
                <a:latin typeface="+mj-lt"/>
              </a:rPr>
              <a:t>).</a:t>
            </a:r>
          </a:p>
          <a:p>
            <a:pPr>
              <a:spcBef>
                <a:spcPct val="50000"/>
              </a:spcBef>
              <a:defRPr/>
            </a:pP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6B1E0567-AFFE-4DEB-AEC2-AE65F579E5D9}" type="slidenum">
              <a:rPr lang="en-US"/>
              <a:pPr>
                <a:defRPr/>
              </a:pPr>
              <a:t>12</a:t>
            </a:fld>
            <a:endParaRPr lang="en-US"/>
          </a:p>
        </p:txBody>
      </p:sp>
      <p:sp>
        <p:nvSpPr>
          <p:cNvPr id="27650" name="Rectangle 2"/>
          <p:cNvSpPr>
            <a:spLocks noGrp="1" noChangeArrowheads="1"/>
          </p:cNvSpPr>
          <p:nvPr>
            <p:ph type="title"/>
          </p:nvPr>
        </p:nvSpPr>
        <p:spPr/>
        <p:txBody>
          <a:bodyPr/>
          <a:lstStyle/>
          <a:p>
            <a:pPr eaLnBrk="1" hangingPunct="1"/>
            <a:r>
              <a:rPr lang="en-US" smtClean="0"/>
              <a:t>Scheduling Opportunity</a:t>
            </a:r>
            <a:br>
              <a:rPr lang="en-US" smtClean="0"/>
            </a:br>
            <a:endParaRPr lang="en-US" smtClean="0"/>
          </a:p>
        </p:txBody>
      </p:sp>
      <p:sp>
        <p:nvSpPr>
          <p:cNvPr id="27651" name="Rectangle 3"/>
          <p:cNvSpPr>
            <a:spLocks noGrp="1" noChangeArrowheads="1"/>
          </p:cNvSpPr>
          <p:nvPr>
            <p:ph type="body" idx="1"/>
          </p:nvPr>
        </p:nvSpPr>
        <p:spPr>
          <a:xfrm>
            <a:off x="1371600" y="2286000"/>
            <a:ext cx="7467600" cy="4495800"/>
          </a:xfrm>
        </p:spPr>
        <p:txBody>
          <a:bodyPr/>
          <a:lstStyle/>
          <a:p>
            <a:pPr marL="0" indent="0" eaLnBrk="1" hangingPunct="1">
              <a:lnSpc>
                <a:spcPct val="90000"/>
              </a:lnSpc>
            </a:pPr>
            <a:r>
              <a:rPr lang="en-US" sz="1600" b="1" i="1" smtClean="0">
                <a:solidFill>
                  <a:schemeClr val="tx1"/>
                </a:solidFill>
              </a:rPr>
              <a:t>What are the major opportunities and critical technical and incentive challenges going forward to reduce consumption and peak demand of chilled water load for air conditioning:</a:t>
            </a:r>
          </a:p>
          <a:p>
            <a:pPr marL="0" indent="0" eaLnBrk="1" hangingPunct="1">
              <a:lnSpc>
                <a:spcPct val="90000"/>
              </a:lnSpc>
            </a:pPr>
            <a:endParaRPr lang="en-US" sz="1600" b="1" i="1" smtClean="0">
              <a:solidFill>
                <a:schemeClr val="tx1"/>
              </a:solidFill>
            </a:endParaRPr>
          </a:p>
          <a:p>
            <a:pPr marL="0" indent="0" eaLnBrk="1" hangingPunct="1">
              <a:lnSpc>
                <a:spcPct val="90000"/>
              </a:lnSpc>
              <a:buFont typeface="Wingdings" pitchFamily="2" charset="2"/>
              <a:buChar char="§"/>
            </a:pPr>
            <a:r>
              <a:rPr lang="en-US" sz="1600" smtClean="0">
                <a:solidFill>
                  <a:schemeClr val="tx1"/>
                </a:solidFill>
              </a:rPr>
              <a:t>   First tackle </a:t>
            </a:r>
            <a:r>
              <a:rPr lang="en-US" sz="1600" b="1" u="sng" smtClean="0">
                <a:solidFill>
                  <a:schemeClr val="tx1"/>
                </a:solidFill>
              </a:rPr>
              <a:t>reduction</a:t>
            </a:r>
            <a:r>
              <a:rPr lang="en-US" sz="1600" smtClean="0">
                <a:solidFill>
                  <a:schemeClr val="tx1"/>
                </a:solidFill>
              </a:rPr>
              <a:t> of load – manually optimize classroom utilization   </a:t>
            </a:r>
          </a:p>
          <a:p>
            <a:pPr marL="0" indent="0" eaLnBrk="1" hangingPunct="1">
              <a:lnSpc>
                <a:spcPct val="90000"/>
              </a:lnSpc>
              <a:buFont typeface="Wingdings" pitchFamily="2" charset="2"/>
              <a:buNone/>
            </a:pPr>
            <a:r>
              <a:rPr lang="en-US" sz="1600" smtClean="0">
                <a:solidFill>
                  <a:schemeClr val="tx1"/>
                </a:solidFill>
              </a:rPr>
              <a:t>    scheduling with building automation scheduling (turn off what is not in use,    work toward proactive scheduling techniques) </a:t>
            </a:r>
          </a:p>
          <a:p>
            <a:pPr marL="0" indent="0" eaLnBrk="1" hangingPunct="1">
              <a:lnSpc>
                <a:spcPct val="90000"/>
              </a:lnSpc>
              <a:buFont typeface="Wingdings" pitchFamily="2" charset="2"/>
              <a:buChar char="§"/>
            </a:pPr>
            <a:endParaRPr lang="en-US" sz="1600" smtClean="0">
              <a:solidFill>
                <a:schemeClr val="tx1"/>
              </a:solidFill>
            </a:endParaRPr>
          </a:p>
          <a:p>
            <a:pPr marL="0" indent="0" eaLnBrk="1" hangingPunct="1">
              <a:lnSpc>
                <a:spcPct val="90000"/>
              </a:lnSpc>
              <a:buFont typeface="Wingdings" pitchFamily="2" charset="2"/>
              <a:buChar char="§"/>
            </a:pPr>
            <a:r>
              <a:rPr lang="en-US" sz="1600" smtClean="0">
                <a:solidFill>
                  <a:schemeClr val="tx1"/>
                </a:solidFill>
              </a:rPr>
              <a:t>   Study completed on summer 2010 classroom utilization, large conservation opportunity</a:t>
            </a:r>
          </a:p>
          <a:p>
            <a:pPr marL="0" indent="0" eaLnBrk="1" hangingPunct="1">
              <a:lnSpc>
                <a:spcPct val="90000"/>
              </a:lnSpc>
              <a:buFont typeface="Wingdings" pitchFamily="2" charset="2"/>
              <a:buNone/>
            </a:pPr>
            <a:endParaRPr lang="en-US" sz="1600" smtClean="0">
              <a:solidFill>
                <a:schemeClr val="tx1"/>
              </a:solidFill>
            </a:endParaRPr>
          </a:p>
          <a:p>
            <a:pPr marL="0" indent="0" eaLnBrk="1" hangingPunct="1">
              <a:lnSpc>
                <a:spcPct val="90000"/>
              </a:lnSpc>
              <a:buFont typeface="Wingdings" pitchFamily="2" charset="2"/>
              <a:buChar char="§"/>
            </a:pPr>
            <a:r>
              <a:rPr lang="en-US" sz="1600" smtClean="0">
                <a:solidFill>
                  <a:schemeClr val="tx1"/>
                </a:solidFill>
              </a:rPr>
              <a:t>   We believed we could harvest up to </a:t>
            </a:r>
            <a:r>
              <a:rPr lang="en-US" sz="1600" b="1" u="sng" smtClean="0">
                <a:solidFill>
                  <a:schemeClr val="tx1"/>
                </a:solidFill>
              </a:rPr>
              <a:t>0.5 MW</a:t>
            </a:r>
            <a:r>
              <a:rPr lang="en-US" sz="1600" smtClean="0">
                <a:solidFill>
                  <a:schemeClr val="tx1"/>
                </a:solidFill>
              </a:rPr>
              <a:t> in load reduction (direct and indirect), in the summer months. </a:t>
            </a:r>
          </a:p>
          <a:p>
            <a:pPr marL="0" indent="0" eaLnBrk="1" hangingPunct="1">
              <a:lnSpc>
                <a:spcPct val="90000"/>
              </a:lnSpc>
              <a:buFont typeface="Wingdings" pitchFamily="2" charset="2"/>
              <a:buNone/>
            </a:pPr>
            <a:endParaRPr lang="en-US"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Period of Low Occupancy</a:t>
            </a:r>
          </a:p>
        </p:txBody>
      </p:sp>
      <p:sp>
        <p:nvSpPr>
          <p:cNvPr id="3" name="Content Placeholder 2"/>
          <p:cNvSpPr>
            <a:spLocks noGrp="1"/>
          </p:cNvSpPr>
          <p:nvPr>
            <p:ph idx="1"/>
          </p:nvPr>
        </p:nvSpPr>
        <p:spPr>
          <a:xfrm>
            <a:off x="1219200" y="2514600"/>
            <a:ext cx="7010400" cy="3733800"/>
          </a:xfrm>
        </p:spPr>
        <p:txBody>
          <a:bodyPr/>
          <a:lstStyle/>
          <a:p>
            <a:pPr>
              <a:defRPr/>
            </a:pPr>
            <a:r>
              <a:rPr lang="en-US" sz="2400" dirty="0" smtClean="0">
                <a:solidFill>
                  <a:schemeClr val="tx1"/>
                </a:solidFill>
              </a:rPr>
              <a:t>In 2010, a study identified opportunities to reduce consumption during periods of low occupancy:</a:t>
            </a:r>
          </a:p>
          <a:p>
            <a:pPr marL="285750" indent="-285750">
              <a:buFontTx/>
              <a:buChar char="-"/>
              <a:defRPr/>
            </a:pPr>
            <a:r>
              <a:rPr lang="en-US" sz="2400" dirty="0" smtClean="0">
                <a:solidFill>
                  <a:schemeClr val="tx1"/>
                </a:solidFill>
              </a:rPr>
              <a:t>Weekends  </a:t>
            </a:r>
          </a:p>
          <a:p>
            <a:pPr marL="285750" indent="-285750">
              <a:buFontTx/>
              <a:buChar char="-"/>
              <a:defRPr/>
            </a:pPr>
            <a:r>
              <a:rPr lang="en-US" sz="2400" dirty="0" smtClean="0">
                <a:solidFill>
                  <a:schemeClr val="tx1"/>
                </a:solidFill>
              </a:rPr>
              <a:t>Statutory Holidays</a:t>
            </a:r>
          </a:p>
          <a:p>
            <a:pPr marL="285750" indent="-285750">
              <a:buFontTx/>
              <a:buChar char="-"/>
              <a:defRPr/>
            </a:pPr>
            <a:r>
              <a:rPr lang="en-US" sz="2400" dirty="0" smtClean="0">
                <a:solidFill>
                  <a:schemeClr val="tx1"/>
                </a:solidFill>
              </a:rPr>
              <a:t>Lead in/lead out </a:t>
            </a:r>
          </a:p>
          <a:p>
            <a:pPr marL="285750" indent="-285750">
              <a:buFontTx/>
              <a:buChar char="-"/>
              <a:defRPr/>
            </a:pPr>
            <a:r>
              <a:rPr lang="en-US" sz="2400" dirty="0" smtClean="0">
                <a:solidFill>
                  <a:schemeClr val="tx1"/>
                </a:solidFill>
              </a:rPr>
              <a:t>Exams/Reading </a:t>
            </a:r>
            <a:r>
              <a:rPr lang="en-US" sz="2400" dirty="0">
                <a:solidFill>
                  <a:schemeClr val="tx1"/>
                </a:solidFill>
              </a:rPr>
              <a:t>Week </a:t>
            </a:r>
            <a:endParaRPr lang="en-US" sz="2400" dirty="0" smtClean="0">
              <a:solidFill>
                <a:schemeClr val="tx1"/>
              </a:solidFill>
            </a:endParaRPr>
          </a:p>
          <a:p>
            <a:pPr marL="285750" indent="-285750">
              <a:buFontTx/>
              <a:buChar char="-"/>
              <a:defRPr/>
            </a:pPr>
            <a:r>
              <a:rPr lang="en-US" sz="2400" dirty="0" smtClean="0">
                <a:solidFill>
                  <a:schemeClr val="tx1"/>
                </a:solidFill>
              </a:rPr>
              <a:t>Summer </a:t>
            </a:r>
            <a:r>
              <a:rPr lang="en-US" sz="2400" dirty="0">
                <a:solidFill>
                  <a:schemeClr val="tx1"/>
                </a:solidFill>
              </a:rPr>
              <a:t>Schedule</a:t>
            </a:r>
          </a:p>
          <a:p>
            <a:pPr marL="285750" indent="-285750">
              <a:buFontTx/>
              <a:buChar char="-"/>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F58C674A-103F-429F-859C-4FDCDF5A291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600200" y="304800"/>
            <a:ext cx="6858000" cy="1371600"/>
          </a:xfrm>
        </p:spPr>
        <p:txBody>
          <a:bodyPr/>
          <a:lstStyle/>
          <a:p>
            <a:r>
              <a:rPr lang="en-US" smtClean="0"/>
              <a:t>Example of Building Automation System HVAC Interface - Curtis Lecture Hall</a:t>
            </a:r>
          </a:p>
        </p:txBody>
      </p:sp>
      <p:sp>
        <p:nvSpPr>
          <p:cNvPr id="4" name="Slide Number Placeholder 3"/>
          <p:cNvSpPr>
            <a:spLocks noGrp="1"/>
          </p:cNvSpPr>
          <p:nvPr>
            <p:ph type="sldNum" sz="quarter" idx="10"/>
          </p:nvPr>
        </p:nvSpPr>
        <p:spPr/>
        <p:txBody>
          <a:bodyPr/>
          <a:lstStyle/>
          <a:p>
            <a:pPr>
              <a:defRPr/>
            </a:pPr>
            <a:fld id="{CB12B29C-8EF8-4DDA-8EC1-F475A3942819}" type="slidenum">
              <a:rPr lang="en-US" smtClean="0"/>
              <a:pPr>
                <a:defRPr/>
              </a:pPr>
              <a:t>14</a:t>
            </a:fld>
            <a:endParaRPr lang="en-US"/>
          </a:p>
        </p:txBody>
      </p:sp>
      <p:pic>
        <p:nvPicPr>
          <p:cNvPr id="29699" name="Picture 1"/>
          <p:cNvPicPr>
            <a:picLocks noChangeAspect="1" noChangeArrowheads="1"/>
          </p:cNvPicPr>
          <p:nvPr/>
        </p:nvPicPr>
        <p:blipFill>
          <a:blip r:embed="rId2"/>
          <a:srcRect l="42725" t="24292" r="2438" b="16840"/>
          <a:stretch>
            <a:fillRect/>
          </a:stretch>
        </p:blipFill>
        <p:spPr bwMode="auto">
          <a:xfrm>
            <a:off x="1143000" y="2025650"/>
            <a:ext cx="7086600"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Family Day Test Weekend</a:t>
            </a:r>
          </a:p>
        </p:txBody>
      </p:sp>
      <p:sp>
        <p:nvSpPr>
          <p:cNvPr id="3" name="Content Placeholder 2"/>
          <p:cNvSpPr>
            <a:spLocks noGrp="1"/>
          </p:cNvSpPr>
          <p:nvPr>
            <p:ph idx="1"/>
          </p:nvPr>
        </p:nvSpPr>
        <p:spPr>
          <a:xfrm>
            <a:off x="1219200" y="2971800"/>
            <a:ext cx="6553200" cy="1905000"/>
          </a:xfrm>
        </p:spPr>
        <p:txBody>
          <a:bodyPr/>
          <a:lstStyle/>
          <a:p>
            <a:pPr>
              <a:defRPr/>
            </a:pPr>
            <a:endParaRPr lang="en-US" dirty="0" smtClean="0">
              <a:solidFill>
                <a:schemeClr val="tx1"/>
              </a:solidFill>
            </a:endParaRPr>
          </a:p>
          <a:p>
            <a:pPr marL="285750" indent="-285750">
              <a:buFontTx/>
              <a:buChar char="-"/>
              <a:defRPr/>
            </a:pPr>
            <a:r>
              <a:rPr lang="en-US" sz="2400" dirty="0" smtClean="0">
                <a:solidFill>
                  <a:schemeClr val="tx1"/>
                </a:solidFill>
              </a:rPr>
              <a:t>Pilot project began in January of 2012</a:t>
            </a:r>
          </a:p>
          <a:p>
            <a:pPr marL="285750" indent="-285750">
              <a:buFontTx/>
              <a:buChar char="-"/>
              <a:defRPr/>
            </a:pPr>
            <a:r>
              <a:rPr lang="en-US" sz="2400" dirty="0" smtClean="0">
                <a:solidFill>
                  <a:schemeClr val="tx1"/>
                </a:solidFill>
              </a:rPr>
              <a:t>First test occurred on the family day weekend targeting </a:t>
            </a:r>
            <a:r>
              <a:rPr lang="en-US" sz="2400" b="1" dirty="0" smtClean="0">
                <a:solidFill>
                  <a:schemeClr val="tx1"/>
                </a:solidFill>
              </a:rPr>
              <a:t>127 building ventilation fans</a:t>
            </a:r>
            <a:r>
              <a:rPr lang="en-US" sz="2400" dirty="0" smtClean="0">
                <a:solidFill>
                  <a:schemeClr val="tx1"/>
                </a:solidFill>
              </a:rPr>
              <a:t> in </a:t>
            </a:r>
            <a:r>
              <a:rPr lang="en-US" sz="2400" b="1" dirty="0" smtClean="0">
                <a:solidFill>
                  <a:schemeClr val="tx1"/>
                </a:solidFill>
              </a:rPr>
              <a:t>19 buildings</a:t>
            </a:r>
          </a:p>
          <a:p>
            <a:pPr marL="285750" indent="-285750">
              <a:buFontTx/>
              <a:buChar char="-"/>
              <a:defRPr/>
            </a:pPr>
            <a:endParaRPr lang="en-US" dirty="0" smtClean="0"/>
          </a:p>
          <a:p>
            <a:pPr>
              <a:defRPr/>
            </a:pPr>
            <a:endParaRPr lang="en-US" dirty="0"/>
          </a:p>
        </p:txBody>
      </p:sp>
      <p:sp>
        <p:nvSpPr>
          <p:cNvPr id="4" name="Slide Number Placeholder 3"/>
          <p:cNvSpPr>
            <a:spLocks noGrp="1"/>
          </p:cNvSpPr>
          <p:nvPr>
            <p:ph type="sldNum" sz="quarter" idx="10"/>
          </p:nvPr>
        </p:nvSpPr>
        <p:spPr/>
        <p:txBody>
          <a:bodyPr/>
          <a:lstStyle/>
          <a:p>
            <a:pPr>
              <a:defRPr/>
            </a:pPr>
            <a:fld id="{A421B104-F997-430B-80CB-D425AEF71E9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Results: Electricity</a:t>
            </a:r>
          </a:p>
        </p:txBody>
      </p:sp>
      <p:sp>
        <p:nvSpPr>
          <p:cNvPr id="4" name="Slide Number Placeholder 3"/>
          <p:cNvSpPr>
            <a:spLocks noGrp="1"/>
          </p:cNvSpPr>
          <p:nvPr>
            <p:ph type="sldNum" sz="quarter" idx="10"/>
          </p:nvPr>
        </p:nvSpPr>
        <p:spPr/>
        <p:txBody>
          <a:bodyPr/>
          <a:lstStyle/>
          <a:p>
            <a:pPr>
              <a:defRPr/>
            </a:pPr>
            <a:fld id="{26AB6426-B913-4CF6-BB81-77C0BAB3DF8D}" type="slidenum">
              <a:rPr lang="en-US" smtClean="0"/>
              <a:pPr>
                <a:defRPr/>
              </a:pPr>
              <a:t>16</a:t>
            </a:fld>
            <a:endParaRPr lang="en-US"/>
          </a:p>
        </p:txBody>
      </p:sp>
      <p:sp>
        <p:nvSpPr>
          <p:cNvPr id="5" name="Rectangle 4"/>
          <p:cNvSpPr/>
          <p:nvPr/>
        </p:nvSpPr>
        <p:spPr>
          <a:xfrm>
            <a:off x="577850" y="1981200"/>
            <a:ext cx="8337550" cy="1570038"/>
          </a:xfrm>
          <a:prstGeom prst="rect">
            <a:avLst/>
          </a:prstGeom>
        </p:spPr>
        <p:txBody>
          <a:bodyPr>
            <a:spAutoFit/>
          </a:bodyPr>
          <a:lstStyle/>
          <a:p>
            <a:pPr>
              <a:defRPr/>
            </a:pPr>
            <a:r>
              <a:rPr lang="en-US" sz="2400" b="1" dirty="0">
                <a:latin typeface="+mj-lt"/>
              </a:rPr>
              <a:t>8,736.47 kWh electricity saved </a:t>
            </a:r>
            <a:r>
              <a:rPr lang="en-US" sz="2400" dirty="0">
                <a:latin typeface="+mj-lt"/>
              </a:rPr>
              <a:t>each day, on average, which saved </a:t>
            </a:r>
            <a:r>
              <a:rPr lang="en-US" sz="2400" b="1" dirty="0">
                <a:latin typeface="+mj-lt"/>
              </a:rPr>
              <a:t>$611.55 - 873.65 per day</a:t>
            </a:r>
            <a:r>
              <a:rPr lang="en-US" sz="2400" dirty="0">
                <a:latin typeface="+mj-lt"/>
              </a:rPr>
              <a:t>, assuming a rate of 7 to 10 cents per kWh, associated heating savings on same order approximately </a:t>
            </a:r>
            <a:r>
              <a:rPr lang="en-US" sz="2400" b="1" dirty="0">
                <a:latin typeface="+mj-lt"/>
              </a:rPr>
              <a:t>$720  per day (rates higher now)</a:t>
            </a:r>
            <a:endParaRPr lang="en-US" sz="2400" b="1" dirty="0">
              <a:latin typeface="+mj-lt"/>
            </a:endParaRPr>
          </a:p>
        </p:txBody>
      </p:sp>
      <p:graphicFrame>
        <p:nvGraphicFramePr>
          <p:cNvPr id="31748" name="Chart 5"/>
          <p:cNvGraphicFramePr>
            <a:graphicFrameLocks/>
          </p:cNvGraphicFramePr>
          <p:nvPr/>
        </p:nvGraphicFramePr>
        <p:xfrm>
          <a:off x="725488" y="3530600"/>
          <a:ext cx="7386637" cy="2844800"/>
        </p:xfrm>
        <a:graphic>
          <a:graphicData uri="http://schemas.openxmlformats.org/presentationml/2006/ole">
            <p:oleObj spid="_x0000_s31748" r:id="rId3" imgW="7388992" imgH="2847079" progId="Excel.Char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00200" y="457200"/>
            <a:ext cx="6858000" cy="1143000"/>
          </a:xfrm>
        </p:spPr>
        <p:txBody>
          <a:bodyPr/>
          <a:lstStyle/>
          <a:p>
            <a:r>
              <a:rPr lang="en-US" smtClean="0"/>
              <a:t>Extrapolated over a Year?</a:t>
            </a:r>
          </a:p>
        </p:txBody>
      </p:sp>
      <p:sp>
        <p:nvSpPr>
          <p:cNvPr id="4" name="Slide Number Placeholder 3"/>
          <p:cNvSpPr>
            <a:spLocks noGrp="1"/>
          </p:cNvSpPr>
          <p:nvPr>
            <p:ph type="sldNum" sz="quarter" idx="10"/>
          </p:nvPr>
        </p:nvSpPr>
        <p:spPr/>
        <p:txBody>
          <a:bodyPr/>
          <a:lstStyle/>
          <a:p>
            <a:pPr>
              <a:defRPr/>
            </a:pPr>
            <a:fld id="{39FEF8C4-DDEE-4118-80D8-4C3B08467BD7}" type="slidenum">
              <a:rPr lang="en-US" smtClean="0"/>
              <a:pPr>
                <a:defRPr/>
              </a:pPr>
              <a:t>17</a:t>
            </a:fld>
            <a:endParaRPr lang="en-US"/>
          </a:p>
        </p:txBody>
      </p:sp>
      <p:sp>
        <p:nvSpPr>
          <p:cNvPr id="5" name="Rectangle 4"/>
          <p:cNvSpPr/>
          <p:nvPr/>
        </p:nvSpPr>
        <p:spPr>
          <a:xfrm>
            <a:off x="966788" y="2971800"/>
            <a:ext cx="7162800" cy="2154238"/>
          </a:xfrm>
          <a:prstGeom prst="rect">
            <a:avLst/>
          </a:prstGeom>
        </p:spPr>
        <p:txBody>
          <a:bodyPr>
            <a:spAutoFit/>
          </a:bodyPr>
          <a:lstStyle/>
          <a:p>
            <a:pPr marL="285750" indent="-285750">
              <a:buFontTx/>
              <a:buChar char="-"/>
              <a:defRPr/>
            </a:pPr>
            <a:r>
              <a:rPr lang="en-US" sz="2400" dirty="0">
                <a:latin typeface="+mj-lt"/>
              </a:rPr>
              <a:t>Weekends  (104 days)</a:t>
            </a:r>
          </a:p>
          <a:p>
            <a:pPr marL="285750" indent="-285750">
              <a:buFontTx/>
              <a:buChar char="-"/>
              <a:defRPr/>
            </a:pPr>
            <a:r>
              <a:rPr lang="en-US" sz="2400" dirty="0">
                <a:latin typeface="+mj-lt"/>
              </a:rPr>
              <a:t>Statutory Holidays (32 days</a:t>
            </a:r>
            <a:r>
              <a:rPr lang="en-US" sz="2400" dirty="0">
                <a:latin typeface="+mj-lt"/>
              </a:rPr>
              <a:t>)</a:t>
            </a:r>
          </a:p>
          <a:p>
            <a:pPr marL="285750" indent="-285750">
              <a:buFontTx/>
              <a:buChar char="-"/>
              <a:defRPr/>
            </a:pPr>
            <a:endParaRPr lang="en-US" sz="2400" dirty="0">
              <a:latin typeface="+mj-lt"/>
            </a:endParaRPr>
          </a:p>
          <a:p>
            <a:pPr marL="285750" indent="-285750">
              <a:buFontTx/>
              <a:buChar char="-"/>
              <a:defRPr/>
            </a:pPr>
            <a:r>
              <a:rPr lang="en-US" sz="2400" b="1" dirty="0">
                <a:latin typeface="+mj-lt"/>
              </a:rPr>
              <a:t>Annual Electricity Savings 83,171.21$ </a:t>
            </a:r>
            <a:r>
              <a:rPr lang="en-US" sz="2400" b="1" dirty="0">
                <a:latin typeface="+mj-lt"/>
              </a:rPr>
              <a:t>to </a:t>
            </a:r>
            <a:r>
              <a:rPr lang="en-US" sz="2400" b="1" dirty="0">
                <a:latin typeface="+mj-lt"/>
              </a:rPr>
              <a:t>118,816.01$ (rates about 20% higher now)</a:t>
            </a:r>
          </a:p>
          <a:p>
            <a:pPr marL="285750" indent="-285750">
              <a:buFontTx/>
              <a:buChar char="-"/>
              <a:defRPr/>
            </a:pPr>
            <a:endParaRPr lang="en-US" b="1"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Case Study: Curtis Lecture Halls</a:t>
            </a:r>
          </a:p>
        </p:txBody>
      </p:sp>
      <p:sp>
        <p:nvSpPr>
          <p:cNvPr id="4" name="Slide Number Placeholder 3"/>
          <p:cNvSpPr>
            <a:spLocks noGrp="1"/>
          </p:cNvSpPr>
          <p:nvPr>
            <p:ph type="sldNum" sz="quarter" idx="10"/>
          </p:nvPr>
        </p:nvSpPr>
        <p:spPr/>
        <p:txBody>
          <a:bodyPr/>
          <a:lstStyle/>
          <a:p>
            <a:pPr>
              <a:defRPr/>
            </a:pPr>
            <a:fld id="{7F963DCC-0D69-498C-8472-D38C59FB2601}" type="slidenum">
              <a:rPr lang="en-US" smtClean="0"/>
              <a:pPr>
                <a:defRPr/>
              </a:pPr>
              <a:t>18</a:t>
            </a:fld>
            <a:endParaRPr lang="en-US"/>
          </a:p>
        </p:txBody>
      </p:sp>
      <p:graphicFrame>
        <p:nvGraphicFramePr>
          <p:cNvPr id="33795" name="Content Placeholder 6"/>
          <p:cNvGraphicFramePr>
            <a:graphicFrameLocks noGrp="1"/>
          </p:cNvGraphicFramePr>
          <p:nvPr>
            <p:ph idx="1"/>
          </p:nvPr>
        </p:nvGraphicFramePr>
        <p:xfrm>
          <a:off x="558800" y="2159000"/>
          <a:ext cx="5664200" cy="4216400"/>
        </p:xfrm>
        <a:graphic>
          <a:graphicData uri="http://schemas.openxmlformats.org/presentationml/2006/ole">
            <p:oleObj spid="_x0000_s33795" r:id="rId3" imgW="5663675" imgH="4218798" progId="Excel.Chart.8">
              <p:embed/>
            </p:oleObj>
          </a:graphicData>
        </a:graphic>
      </p:graphicFrame>
      <p:sp>
        <p:nvSpPr>
          <p:cNvPr id="9" name="TextBox 8"/>
          <p:cNvSpPr txBox="1"/>
          <p:nvPr/>
        </p:nvSpPr>
        <p:spPr>
          <a:xfrm>
            <a:off x="6413500" y="3429000"/>
            <a:ext cx="2362200" cy="1938338"/>
          </a:xfrm>
          <a:prstGeom prst="rect">
            <a:avLst/>
          </a:prstGeom>
          <a:noFill/>
        </p:spPr>
        <p:txBody>
          <a:bodyPr>
            <a:spAutoFit/>
          </a:bodyPr>
          <a:lstStyle/>
          <a:p>
            <a:pPr>
              <a:defRPr/>
            </a:pPr>
            <a:r>
              <a:rPr lang="en-US" dirty="0">
                <a:latin typeface="+mj-lt"/>
              </a:rPr>
              <a:t>Total Annual Electricity Consumed in 2011:</a:t>
            </a:r>
          </a:p>
          <a:p>
            <a:pPr>
              <a:defRPr/>
            </a:pPr>
            <a:r>
              <a:rPr lang="en-US" dirty="0">
                <a:latin typeface="+mj-lt"/>
              </a:rPr>
              <a:t>1,093,235 kWh</a:t>
            </a:r>
            <a:endParaRPr lang="en-US"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Curtis Lecture Halls</a:t>
            </a:r>
          </a:p>
        </p:txBody>
      </p:sp>
      <p:sp>
        <p:nvSpPr>
          <p:cNvPr id="4" name="Slide Number Placeholder 3"/>
          <p:cNvSpPr>
            <a:spLocks noGrp="1"/>
          </p:cNvSpPr>
          <p:nvPr>
            <p:ph type="sldNum" sz="quarter" idx="10"/>
          </p:nvPr>
        </p:nvSpPr>
        <p:spPr/>
        <p:txBody>
          <a:bodyPr/>
          <a:lstStyle/>
          <a:p>
            <a:pPr>
              <a:defRPr/>
            </a:pPr>
            <a:fld id="{EC79D166-5CC2-48CB-9AA6-F819979B526D}" type="slidenum">
              <a:rPr lang="en-US" smtClean="0"/>
              <a:pPr>
                <a:defRPr/>
              </a:pPr>
              <a:t>19</a:t>
            </a:fld>
            <a:endParaRPr lang="en-US"/>
          </a:p>
        </p:txBody>
      </p:sp>
      <p:sp>
        <p:nvSpPr>
          <p:cNvPr id="5" name="Rectangle 4"/>
          <p:cNvSpPr/>
          <p:nvPr/>
        </p:nvSpPr>
        <p:spPr>
          <a:xfrm>
            <a:off x="685800" y="5486400"/>
            <a:ext cx="8077200" cy="1169988"/>
          </a:xfrm>
          <a:prstGeom prst="rect">
            <a:avLst/>
          </a:prstGeom>
        </p:spPr>
        <p:txBody>
          <a:bodyPr>
            <a:spAutoFit/>
          </a:bodyPr>
          <a:lstStyle/>
          <a:p>
            <a:pPr>
              <a:defRPr/>
            </a:pPr>
            <a:r>
              <a:rPr lang="en-US" dirty="0">
                <a:latin typeface="+mn-lt"/>
              </a:rPr>
              <a:t>Curtis Lecture Hall consumed 18.3% less energy during the test weekend resulting in a decrease in consumption by 535 kWh/day.</a:t>
            </a:r>
          </a:p>
          <a:p>
            <a:pPr>
              <a:defRPr/>
            </a:pPr>
            <a:endParaRPr lang="en-US" dirty="0">
              <a:latin typeface="+mn-lt"/>
            </a:endParaRPr>
          </a:p>
          <a:p>
            <a:pPr>
              <a:defRPr/>
            </a:pPr>
            <a:r>
              <a:rPr lang="en-US" dirty="0">
                <a:latin typeface="+mn-lt"/>
              </a:rPr>
              <a:t>Expanded over a year, this would </a:t>
            </a:r>
            <a:r>
              <a:rPr lang="en-US" b="1" dirty="0">
                <a:latin typeface="+mn-lt"/>
              </a:rPr>
              <a:t>equate to 73,101 kWh </a:t>
            </a:r>
            <a:r>
              <a:rPr lang="en-US" dirty="0">
                <a:latin typeface="+mn-lt"/>
              </a:rPr>
              <a:t>in Curtis Lecture Halls - nearly 0.7% of the building’s total annual electricity consumption.</a:t>
            </a:r>
            <a:endParaRPr lang="en-US" dirty="0">
              <a:latin typeface="+mn-lt"/>
            </a:endParaRPr>
          </a:p>
        </p:txBody>
      </p:sp>
      <p:graphicFrame>
        <p:nvGraphicFramePr>
          <p:cNvPr id="6" name="Chart 5"/>
          <p:cNvGraphicFramePr>
            <a:graphicFrameLocks/>
          </p:cNvGraphicFramePr>
          <p:nvPr/>
        </p:nvGraphicFramePr>
        <p:xfrm>
          <a:off x="1524000" y="2019300"/>
          <a:ext cx="6174581" cy="3467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CDD1E79-2630-426F-A492-1614FFC56167}" type="slidenum">
              <a:rPr lang="en-US"/>
              <a:pPr>
                <a:defRPr/>
              </a:pPr>
              <a:t>2</a:t>
            </a:fld>
            <a:endParaRPr lang="en-US"/>
          </a:p>
        </p:txBody>
      </p:sp>
      <p:sp>
        <p:nvSpPr>
          <p:cNvPr id="17410" name="Rectangle 2"/>
          <p:cNvSpPr>
            <a:spLocks noGrp="1" noChangeArrowheads="1"/>
          </p:cNvSpPr>
          <p:nvPr>
            <p:ph type="title"/>
          </p:nvPr>
        </p:nvSpPr>
        <p:spPr/>
        <p:txBody>
          <a:bodyPr/>
          <a:lstStyle/>
          <a:p>
            <a:pPr eaLnBrk="1" hangingPunct="1"/>
            <a:r>
              <a:rPr lang="en-US" smtClean="0"/>
              <a:t>Sustainability &amp; Energy Management</a:t>
            </a:r>
          </a:p>
        </p:txBody>
      </p:sp>
      <p:sp>
        <p:nvSpPr>
          <p:cNvPr id="17411" name="Rectangle 3"/>
          <p:cNvSpPr>
            <a:spLocks noGrp="1" noChangeArrowheads="1"/>
          </p:cNvSpPr>
          <p:nvPr>
            <p:ph type="body" idx="1"/>
          </p:nvPr>
        </p:nvSpPr>
        <p:spPr>
          <a:xfrm>
            <a:off x="1524000" y="1981200"/>
            <a:ext cx="7315200" cy="3581400"/>
          </a:xfrm>
        </p:spPr>
        <p:txBody>
          <a:bodyPr/>
          <a:lstStyle/>
          <a:p>
            <a:pPr marL="0" indent="0" algn="ctr" eaLnBrk="1" hangingPunct="1">
              <a:lnSpc>
                <a:spcPct val="80000"/>
              </a:lnSpc>
            </a:pPr>
            <a:r>
              <a:rPr lang="en-US" sz="2400" b="1" u="sng" smtClean="0">
                <a:solidFill>
                  <a:schemeClr val="tx1"/>
                </a:solidFill>
              </a:rPr>
              <a:t>AGENDA</a:t>
            </a:r>
          </a:p>
          <a:p>
            <a:pPr marL="0" indent="0" eaLnBrk="1" hangingPunct="1">
              <a:lnSpc>
                <a:spcPct val="80000"/>
              </a:lnSpc>
            </a:pPr>
            <a:endParaRPr lang="en-US" sz="1000" b="1" u="sng" smtClean="0">
              <a:solidFill>
                <a:schemeClr val="tx1"/>
              </a:solidFill>
            </a:endParaRPr>
          </a:p>
          <a:p>
            <a:pPr marL="0" indent="0" eaLnBrk="1" hangingPunct="1">
              <a:lnSpc>
                <a:spcPct val="80000"/>
              </a:lnSpc>
            </a:pPr>
            <a:endParaRPr lang="en-US" sz="1000" b="1" u="sng" smtClean="0">
              <a:solidFill>
                <a:schemeClr val="tx1"/>
              </a:solidFill>
            </a:endParaRPr>
          </a:p>
          <a:p>
            <a:pPr marL="0" indent="0" eaLnBrk="1" hangingPunct="1">
              <a:lnSpc>
                <a:spcPct val="80000"/>
              </a:lnSpc>
            </a:pPr>
            <a:endParaRPr lang="en-US" sz="1000" b="1" u="sng" smtClean="0">
              <a:solidFill>
                <a:schemeClr val="tx1"/>
              </a:solidFill>
            </a:endParaRPr>
          </a:p>
          <a:p>
            <a:pPr marL="0" indent="0" eaLnBrk="1" hangingPunct="1">
              <a:lnSpc>
                <a:spcPct val="80000"/>
              </a:lnSpc>
              <a:buFont typeface="Wingdings" pitchFamily="2" charset="2"/>
              <a:buChar char="Ø"/>
            </a:pPr>
            <a:r>
              <a:rPr lang="en-US" sz="1400" b="1" smtClean="0">
                <a:solidFill>
                  <a:schemeClr val="tx1"/>
                </a:solidFill>
              </a:rPr>
              <a:t>       </a:t>
            </a:r>
            <a:r>
              <a:rPr lang="en-US" sz="1600" b="1" smtClean="0">
                <a:solidFill>
                  <a:schemeClr val="tx1"/>
                </a:solidFill>
              </a:rPr>
              <a:t>Introductions and Opening Remarks</a:t>
            </a:r>
          </a:p>
          <a:p>
            <a:pPr marL="0" indent="0" eaLnBrk="1" hangingPunct="1">
              <a:lnSpc>
                <a:spcPct val="80000"/>
              </a:lnSpc>
              <a:buFont typeface="Wingdings" pitchFamily="2" charset="2"/>
              <a:buChar char="Ø"/>
            </a:pPr>
            <a:endParaRPr lang="en-US" sz="1000" b="1" smtClean="0">
              <a:solidFill>
                <a:schemeClr val="tx1"/>
              </a:solidFill>
            </a:endParaRPr>
          </a:p>
          <a:p>
            <a:pPr marL="0" indent="0" eaLnBrk="1" hangingPunct="1">
              <a:lnSpc>
                <a:spcPct val="80000"/>
              </a:lnSpc>
              <a:buFont typeface="Wingdings" pitchFamily="2" charset="2"/>
              <a:buChar char="Ø"/>
            </a:pPr>
            <a:r>
              <a:rPr lang="en-US" sz="1600" b="1" smtClean="0">
                <a:solidFill>
                  <a:schemeClr val="tx1"/>
                </a:solidFill>
              </a:rPr>
              <a:t>      Keele Campus Overview</a:t>
            </a:r>
          </a:p>
          <a:p>
            <a:pPr marL="0" indent="0" eaLnBrk="1" hangingPunct="1">
              <a:lnSpc>
                <a:spcPct val="80000"/>
              </a:lnSpc>
              <a:buFont typeface="Wingdings" pitchFamily="2" charset="2"/>
              <a:buChar char="Ø"/>
            </a:pPr>
            <a:endParaRPr lang="en-US" sz="1000" b="1" smtClean="0">
              <a:solidFill>
                <a:schemeClr val="tx1"/>
              </a:solidFill>
            </a:endParaRPr>
          </a:p>
          <a:p>
            <a:pPr marL="0" indent="0" eaLnBrk="1" hangingPunct="1">
              <a:lnSpc>
                <a:spcPct val="80000"/>
              </a:lnSpc>
              <a:buFont typeface="Wingdings" pitchFamily="2" charset="2"/>
              <a:buChar char="Ø"/>
            </a:pPr>
            <a:r>
              <a:rPr lang="en-US" sz="1600" b="1" smtClean="0">
                <a:solidFill>
                  <a:schemeClr val="tx1"/>
                </a:solidFill>
              </a:rPr>
              <a:t>      York University Energy Management Overview</a:t>
            </a:r>
          </a:p>
          <a:p>
            <a:pPr marL="0" indent="0" eaLnBrk="1" hangingPunct="1">
              <a:lnSpc>
                <a:spcPct val="80000"/>
              </a:lnSpc>
              <a:buFont typeface="Wingdings" pitchFamily="2" charset="2"/>
              <a:buChar char="Ø"/>
            </a:pPr>
            <a:endParaRPr lang="en-US" sz="1000" b="1" smtClean="0">
              <a:solidFill>
                <a:schemeClr val="tx1"/>
              </a:solidFill>
            </a:endParaRPr>
          </a:p>
          <a:p>
            <a:pPr marL="0" indent="0" eaLnBrk="1" hangingPunct="1">
              <a:lnSpc>
                <a:spcPct val="80000"/>
              </a:lnSpc>
              <a:buFont typeface="Wingdings" pitchFamily="2" charset="2"/>
              <a:buChar char="Ø"/>
            </a:pPr>
            <a:r>
              <a:rPr lang="en-US" sz="1600" b="1" smtClean="0">
                <a:solidFill>
                  <a:schemeClr val="tx1"/>
                </a:solidFill>
              </a:rPr>
              <a:t>      </a:t>
            </a:r>
            <a:r>
              <a:rPr lang="en-US" sz="1600" b="1" smtClean="0">
                <a:solidFill>
                  <a:srgbClr val="F10142"/>
                </a:solidFill>
              </a:rPr>
              <a:t>YorkW!$E</a:t>
            </a:r>
            <a:r>
              <a:rPr lang="en-US" sz="1600" b="1" smtClean="0">
                <a:solidFill>
                  <a:schemeClr val="tx1"/>
                </a:solidFill>
              </a:rPr>
              <a:t> Energy Management Project Overview  </a:t>
            </a:r>
          </a:p>
          <a:p>
            <a:pPr marL="0" indent="0" eaLnBrk="1" hangingPunct="1">
              <a:lnSpc>
                <a:spcPct val="80000"/>
              </a:lnSpc>
              <a:buFont typeface="Wingdings" pitchFamily="2" charset="2"/>
              <a:buChar char="Ø"/>
            </a:pPr>
            <a:endParaRPr lang="en-US" sz="1000" b="1" smtClean="0">
              <a:solidFill>
                <a:schemeClr val="tx1"/>
              </a:solidFill>
            </a:endParaRPr>
          </a:p>
          <a:p>
            <a:pPr marL="0" indent="0" eaLnBrk="1" hangingPunct="1">
              <a:lnSpc>
                <a:spcPct val="80000"/>
              </a:lnSpc>
              <a:buFont typeface="Wingdings" pitchFamily="2" charset="2"/>
              <a:buChar char="Ø"/>
            </a:pPr>
            <a:r>
              <a:rPr lang="en-US" sz="1600" b="1" smtClean="0">
                <a:solidFill>
                  <a:schemeClr val="tx1"/>
                </a:solidFill>
              </a:rPr>
              <a:t>      Scheduling Opportunity – A great first year</a:t>
            </a:r>
          </a:p>
          <a:p>
            <a:pPr lvl="1" eaLnBrk="1" hangingPunct="1">
              <a:lnSpc>
                <a:spcPct val="80000"/>
              </a:lnSpc>
              <a:buClr>
                <a:schemeClr val="tx1"/>
              </a:buClr>
              <a:buFontTx/>
              <a:buChar char="•"/>
            </a:pPr>
            <a:endParaRPr lang="en-US" sz="1300" smtClean="0">
              <a:solidFill>
                <a:schemeClr val="tx1"/>
              </a:solidFill>
            </a:endParaRPr>
          </a:p>
          <a:p>
            <a:pPr marL="0" indent="0" eaLnBrk="1" hangingPunct="1">
              <a:lnSpc>
                <a:spcPct val="80000"/>
              </a:lnSpc>
              <a:buFont typeface="Wingdings" pitchFamily="2" charset="2"/>
              <a:buChar char="Ø"/>
            </a:pPr>
            <a:r>
              <a:rPr lang="en-US" sz="1600" b="1" smtClean="0">
                <a:solidFill>
                  <a:schemeClr val="tx1"/>
                </a:solidFill>
              </a:rPr>
              <a:t>      New Steam Chiller Project</a:t>
            </a:r>
            <a:r>
              <a:rPr lang="en-US" sz="1400" smtClean="0"/>
              <a:t/>
            </a:r>
            <a:br>
              <a:rPr lang="en-US" sz="1400" smtClean="0"/>
            </a:br>
            <a:r>
              <a:rPr lang="en-US" sz="1400" smtClean="0"/>
              <a:t/>
            </a:r>
            <a:br>
              <a:rPr lang="en-US" sz="1400" smtClean="0"/>
            </a:br>
            <a:r>
              <a:rPr lang="en-US" sz="1400" smtClean="0"/>
              <a:t>.</a:t>
            </a:r>
            <a:br>
              <a:rPr lang="en-US" sz="1400" smtClean="0"/>
            </a:br>
            <a:r>
              <a:rPr lang="en-US" sz="1400" smtClean="0"/>
              <a:t/>
            </a:r>
            <a:br>
              <a:rPr lang="en-US" sz="1400" smtClean="0"/>
            </a:br>
            <a:endParaRPr lang="en-US" sz="1400" smtClean="0"/>
          </a:p>
          <a:p>
            <a:pPr marL="0" indent="0" eaLnBrk="1" hangingPunct="1">
              <a:lnSpc>
                <a:spcPct val="80000"/>
              </a:lnSpc>
            </a:pPr>
            <a:endParaRPr lang="en-US" sz="14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Effect transition="in" filter="fade">
                                      <p:cBhvr>
                                        <p:cTn id="21" dur="500"/>
                                        <p:tgtEl>
                                          <p:spTgt spid="17411">
                                            <p:txEl>
                                              <p:pRg st="4" end="4"/>
                                            </p:txEl>
                                          </p:spTgt>
                                        </p:tgtEl>
                                      </p:cBhvr>
                                    </p:animEffect>
                                    <p:anim calcmode="lin" valueType="num">
                                      <p:cBhvr>
                                        <p:cTn id="22"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animEffect transition="in" filter="fade">
                                      <p:cBhvr>
                                        <p:cTn id="28" dur="500"/>
                                        <p:tgtEl>
                                          <p:spTgt spid="17411">
                                            <p:txEl>
                                              <p:pRg st="6" end="6"/>
                                            </p:txEl>
                                          </p:spTgt>
                                        </p:tgtEl>
                                      </p:cBhvr>
                                    </p:animEffect>
                                    <p:anim calcmode="lin" valueType="num">
                                      <p:cBhvr>
                                        <p:cTn id="2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174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animEffect transition="in" filter="fade">
                                      <p:cBhvr>
                                        <p:cTn id="35" dur="500"/>
                                        <p:tgtEl>
                                          <p:spTgt spid="17411">
                                            <p:txEl>
                                              <p:pRg st="8" end="8"/>
                                            </p:txEl>
                                          </p:spTgt>
                                        </p:tgtEl>
                                      </p:cBhvr>
                                    </p:animEffect>
                                    <p:anim calcmode="lin" valueType="num">
                                      <p:cBhvr>
                                        <p:cTn id="36"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741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7411">
                                            <p:txEl>
                                              <p:pRg st="10" end="10"/>
                                            </p:txEl>
                                          </p:spTgt>
                                        </p:tgtEl>
                                        <p:attrNameLst>
                                          <p:attrName>style.visibility</p:attrName>
                                        </p:attrNameLst>
                                      </p:cBhvr>
                                      <p:to>
                                        <p:strVal val="visible"/>
                                      </p:to>
                                    </p:set>
                                    <p:animEffect transition="in" filter="fade">
                                      <p:cBhvr>
                                        <p:cTn id="42" dur="500"/>
                                        <p:tgtEl>
                                          <p:spTgt spid="17411">
                                            <p:txEl>
                                              <p:pRg st="10" end="10"/>
                                            </p:txEl>
                                          </p:spTgt>
                                        </p:tgtEl>
                                      </p:cBhvr>
                                    </p:animEffect>
                                    <p:anim calcmode="lin" valueType="num">
                                      <p:cBhvr>
                                        <p:cTn id="43"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17411">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7411">
                                            <p:txEl>
                                              <p:pRg st="12" end="12"/>
                                            </p:txEl>
                                          </p:spTgt>
                                        </p:tgtEl>
                                        <p:attrNameLst>
                                          <p:attrName>style.visibility</p:attrName>
                                        </p:attrNameLst>
                                      </p:cBhvr>
                                      <p:to>
                                        <p:strVal val="visible"/>
                                      </p:to>
                                    </p:set>
                                    <p:animEffect transition="in" filter="fade">
                                      <p:cBhvr>
                                        <p:cTn id="49" dur="500"/>
                                        <p:tgtEl>
                                          <p:spTgt spid="17411">
                                            <p:txEl>
                                              <p:pRg st="12" end="12"/>
                                            </p:txEl>
                                          </p:spTgt>
                                        </p:tgtEl>
                                      </p:cBhvr>
                                    </p:animEffect>
                                    <p:anim calcmode="lin" valueType="num">
                                      <p:cBhvr>
                                        <p:cTn id="50" dur="5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p:cTn id="51" dur="500" fill="hold"/>
                                        <p:tgtEl>
                                          <p:spTgt spid="17411">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7411">
                                            <p:txEl>
                                              <p:pRg st="14" end="14"/>
                                            </p:txEl>
                                          </p:spTgt>
                                        </p:tgtEl>
                                        <p:attrNameLst>
                                          <p:attrName>style.visibility</p:attrName>
                                        </p:attrNameLst>
                                      </p:cBhvr>
                                      <p:to>
                                        <p:strVal val="visible"/>
                                      </p:to>
                                    </p:set>
                                    <p:animEffect transition="in" filter="fade">
                                      <p:cBhvr>
                                        <p:cTn id="56" dur="500"/>
                                        <p:tgtEl>
                                          <p:spTgt spid="17411">
                                            <p:txEl>
                                              <p:pRg st="14" end="14"/>
                                            </p:txEl>
                                          </p:spTgt>
                                        </p:tgtEl>
                                      </p:cBhvr>
                                    </p:animEffect>
                                    <p:anim calcmode="lin" valueType="num">
                                      <p:cBhvr>
                                        <p:cTn id="57" dur="500" fill="hold"/>
                                        <p:tgtEl>
                                          <p:spTgt spid="17411">
                                            <p:txEl>
                                              <p:pRg st="14" end="14"/>
                                            </p:txEl>
                                          </p:spTgt>
                                        </p:tgtEl>
                                        <p:attrNameLst>
                                          <p:attrName>ppt_x</p:attrName>
                                        </p:attrNameLst>
                                      </p:cBhvr>
                                      <p:tavLst>
                                        <p:tav tm="0">
                                          <p:val>
                                            <p:strVal val="#ppt_x"/>
                                          </p:val>
                                        </p:tav>
                                        <p:tav tm="100000">
                                          <p:val>
                                            <p:strVal val="#ppt_x"/>
                                          </p:val>
                                        </p:tav>
                                      </p:tavLst>
                                    </p:anim>
                                    <p:anim calcmode="lin" valueType="num">
                                      <p:cBhvr>
                                        <p:cTn id="58" dur="500" fill="hold"/>
                                        <p:tgtEl>
                                          <p:spTgt spid="17411">
                                            <p:txEl>
                                              <p:pRg st="14" end="1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So what did 2012 scheduling achieve?</a:t>
            </a:r>
          </a:p>
        </p:txBody>
      </p:sp>
      <p:sp>
        <p:nvSpPr>
          <p:cNvPr id="35842" name="Content Placeholder 2"/>
          <p:cNvSpPr>
            <a:spLocks noGrp="1"/>
          </p:cNvSpPr>
          <p:nvPr>
            <p:ph idx="1"/>
          </p:nvPr>
        </p:nvSpPr>
        <p:spPr>
          <a:xfrm>
            <a:off x="1066800" y="2209800"/>
            <a:ext cx="7010400" cy="4114800"/>
          </a:xfrm>
        </p:spPr>
        <p:txBody>
          <a:bodyPr/>
          <a:lstStyle/>
          <a:p>
            <a:pPr>
              <a:buFont typeface="Wingdings" pitchFamily="2" charset="2"/>
              <a:buChar char="§"/>
            </a:pPr>
            <a:r>
              <a:rPr lang="en-US" smtClean="0">
                <a:solidFill>
                  <a:schemeClr val="tx1"/>
                </a:solidFill>
              </a:rPr>
              <a:t>Nothing less than amazing - absolute year over years savings of over 3%, (3,863,971 kWhr)</a:t>
            </a:r>
          </a:p>
          <a:p>
            <a:pPr>
              <a:buFont typeface="Wingdings" pitchFamily="2" charset="2"/>
              <a:buChar char="§"/>
            </a:pPr>
            <a:r>
              <a:rPr lang="en-US" smtClean="0">
                <a:solidFill>
                  <a:schemeClr val="tx1"/>
                </a:solidFill>
              </a:rPr>
              <a:t>Cooling Degree Days were up 14.8% (more air conditioning)</a:t>
            </a:r>
          </a:p>
          <a:p>
            <a:pPr>
              <a:buFont typeface="Wingdings" pitchFamily="2" charset="2"/>
              <a:buChar char="§"/>
            </a:pPr>
            <a:r>
              <a:rPr lang="en-US" smtClean="0">
                <a:solidFill>
                  <a:schemeClr val="tx1"/>
                </a:solidFill>
              </a:rPr>
              <a:t>Chilled Water for air conditioning DOWN 5.8% </a:t>
            </a:r>
          </a:p>
          <a:p>
            <a:pPr>
              <a:buFont typeface="Wingdings" pitchFamily="2" charset="2"/>
              <a:buChar char="§"/>
            </a:pPr>
            <a:r>
              <a:rPr lang="en-US" smtClean="0">
                <a:solidFill>
                  <a:schemeClr val="tx1"/>
                </a:solidFill>
              </a:rPr>
              <a:t>Chilled Water produced per Cooling Degree Day DOWN 17.9%</a:t>
            </a:r>
          </a:p>
          <a:p>
            <a:pPr>
              <a:buFont typeface="Wingdings" pitchFamily="2" charset="2"/>
              <a:buChar char="§"/>
            </a:pPr>
            <a:r>
              <a:rPr lang="en-US" smtClean="0">
                <a:solidFill>
                  <a:schemeClr val="tx1"/>
                </a:solidFill>
              </a:rPr>
              <a:t>Order of magnitude in $$$ saved - $350,000</a:t>
            </a:r>
          </a:p>
        </p:txBody>
      </p:sp>
      <p:sp>
        <p:nvSpPr>
          <p:cNvPr id="4" name="Slide Number Placeholder 3"/>
          <p:cNvSpPr>
            <a:spLocks noGrp="1"/>
          </p:cNvSpPr>
          <p:nvPr>
            <p:ph type="sldNum" sz="quarter" idx="10"/>
          </p:nvPr>
        </p:nvSpPr>
        <p:spPr/>
        <p:txBody>
          <a:bodyPr/>
          <a:lstStyle/>
          <a:p>
            <a:pPr>
              <a:defRPr/>
            </a:pPr>
            <a:fld id="{084AFF55-8F36-4DE1-ACF0-060DDE2B74F5}"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What next on the journey to reducing consumption? </a:t>
            </a:r>
          </a:p>
        </p:txBody>
      </p:sp>
      <p:sp>
        <p:nvSpPr>
          <p:cNvPr id="36866" name="Content Placeholder 2"/>
          <p:cNvSpPr>
            <a:spLocks noGrp="1"/>
          </p:cNvSpPr>
          <p:nvPr>
            <p:ph idx="1"/>
          </p:nvPr>
        </p:nvSpPr>
        <p:spPr>
          <a:xfrm>
            <a:off x="1447800" y="2209800"/>
            <a:ext cx="6629400" cy="4114800"/>
          </a:xfrm>
        </p:spPr>
        <p:txBody>
          <a:bodyPr/>
          <a:lstStyle/>
          <a:p>
            <a:pPr marL="285750" indent="-285750">
              <a:buFont typeface="Wingdings" pitchFamily="2" charset="2"/>
              <a:buChar char="§"/>
            </a:pPr>
            <a:r>
              <a:rPr lang="en-US" smtClean="0">
                <a:solidFill>
                  <a:schemeClr val="tx1"/>
                </a:solidFill>
              </a:rPr>
              <a:t>Completed review of possible next steps in early 2012 as natural gas prices had fallen making some original HVAC heating measures financially unattractive, were there now better unforeseen options – ANSWER: </a:t>
            </a:r>
            <a:r>
              <a:rPr lang="en-US" smtClean="0">
                <a:solidFill>
                  <a:srgbClr val="F10142"/>
                </a:solidFill>
              </a:rPr>
              <a:t>YES</a:t>
            </a:r>
          </a:p>
          <a:p>
            <a:pPr marL="285750" indent="-285750">
              <a:buFont typeface="Wingdings" pitchFamily="2" charset="2"/>
              <a:buChar char="§"/>
            </a:pPr>
            <a:endParaRPr lang="en-US" smtClean="0">
              <a:solidFill>
                <a:srgbClr val="F10142"/>
              </a:solidFill>
            </a:endParaRPr>
          </a:p>
        </p:txBody>
      </p:sp>
      <p:sp>
        <p:nvSpPr>
          <p:cNvPr id="4" name="Slide Number Placeholder 3"/>
          <p:cNvSpPr>
            <a:spLocks noGrp="1"/>
          </p:cNvSpPr>
          <p:nvPr>
            <p:ph type="sldNum" sz="quarter" idx="10"/>
          </p:nvPr>
        </p:nvSpPr>
        <p:spPr/>
        <p:txBody>
          <a:bodyPr/>
          <a:lstStyle/>
          <a:p>
            <a:pPr>
              <a:defRPr/>
            </a:pPr>
            <a:fld id="{5687B820-57C6-4559-9474-0F7717595F0A}" type="slidenum">
              <a:rPr lang="en-US" smtClean="0"/>
              <a:pPr>
                <a:defRPr/>
              </a:pPr>
              <a:t>21</a:t>
            </a:fld>
            <a:endParaRPr lang="en-US"/>
          </a:p>
        </p:txBody>
      </p:sp>
      <p:pic>
        <p:nvPicPr>
          <p:cNvPr id="36868" name="Picture 2"/>
          <p:cNvPicPr>
            <a:picLocks noChangeAspect="1" noChangeArrowheads="1"/>
          </p:cNvPicPr>
          <p:nvPr/>
        </p:nvPicPr>
        <p:blipFill>
          <a:blip r:embed="rId2"/>
          <a:srcRect/>
          <a:stretch>
            <a:fillRect/>
          </a:stretch>
        </p:blipFill>
        <p:spPr bwMode="auto">
          <a:xfrm>
            <a:off x="2209800" y="3314700"/>
            <a:ext cx="4572000" cy="3238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00200" y="304800"/>
            <a:ext cx="6858000" cy="1371600"/>
          </a:xfrm>
        </p:spPr>
        <p:txBody>
          <a:bodyPr/>
          <a:lstStyle/>
          <a:p>
            <a:r>
              <a:rPr lang="en-US" sz="2800" b="1" smtClean="0">
                <a:solidFill>
                  <a:schemeClr val="tx1"/>
                </a:solidFill>
              </a:rPr>
              <a:t>New Tri-generation Steam Turbine Chiller Project (nicknamed “King Kong” by plant operators)</a:t>
            </a:r>
            <a:endParaRPr lang="en-US" smtClean="0"/>
          </a:p>
        </p:txBody>
      </p:sp>
      <p:sp>
        <p:nvSpPr>
          <p:cNvPr id="37890" name="Content Placeholder 2"/>
          <p:cNvSpPr>
            <a:spLocks noGrp="1"/>
          </p:cNvSpPr>
          <p:nvPr>
            <p:ph idx="1"/>
          </p:nvPr>
        </p:nvSpPr>
        <p:spPr>
          <a:xfrm>
            <a:off x="1371600" y="1981200"/>
            <a:ext cx="7467600" cy="4648200"/>
          </a:xfrm>
        </p:spPr>
        <p:txBody>
          <a:bodyPr/>
          <a:lstStyle/>
          <a:p>
            <a:pPr>
              <a:buFont typeface="Wingdings" pitchFamily="2" charset="2"/>
              <a:buChar char="§"/>
            </a:pPr>
            <a:r>
              <a:rPr lang="en-US" smtClean="0">
                <a:solidFill>
                  <a:schemeClr val="tx1"/>
                </a:solidFill>
              </a:rPr>
              <a:t>Board of Governors approved of $5,000,000 budget to engineer, procure and install a 3,000 ton tri-generation steam turbine driven chiller in the Keele Campus Central Utilities Building </a:t>
            </a:r>
          </a:p>
          <a:p>
            <a:pPr>
              <a:buFont typeface="Wingdings" pitchFamily="2" charset="2"/>
              <a:buChar char="§"/>
            </a:pPr>
            <a:endParaRPr lang="en-US" smtClean="0">
              <a:solidFill>
                <a:schemeClr val="tx1"/>
              </a:solidFill>
            </a:endParaRPr>
          </a:p>
          <a:p>
            <a:pPr>
              <a:buFont typeface="Wingdings" pitchFamily="2" charset="2"/>
              <a:buChar char="§"/>
            </a:pPr>
            <a:r>
              <a:rPr lang="en-US" smtClean="0">
                <a:solidFill>
                  <a:schemeClr val="tx1"/>
                </a:solidFill>
              </a:rPr>
              <a:t>This project has several attributes which independently substantiate the concept;</a:t>
            </a:r>
          </a:p>
          <a:p>
            <a:pPr lvl="1">
              <a:buFont typeface="Wingdings" pitchFamily="2" charset="2"/>
              <a:buChar char="§"/>
            </a:pPr>
            <a:r>
              <a:rPr lang="en-US" smtClean="0">
                <a:solidFill>
                  <a:schemeClr val="tx1"/>
                </a:solidFill>
              </a:rPr>
              <a:t> </a:t>
            </a:r>
            <a:r>
              <a:rPr lang="en-US" sz="1400" smtClean="0">
                <a:solidFill>
                  <a:schemeClr val="tx1"/>
                </a:solidFill>
              </a:rPr>
              <a:t>Reduced energy consumption and associated environmental stewardship (reducing annual electrical consumption by 5,231,000 kWh and peak consumption by 2MW, over 4,000 tons of CO2 avoided assuming imported coal fired peaking generation, twice the capacity and efficiency, part load efficiency almost 4 x better during start up testing)</a:t>
            </a:r>
          </a:p>
          <a:p>
            <a:pPr lvl="1">
              <a:buFont typeface="Wingdings" pitchFamily="2" charset="2"/>
              <a:buChar char="§"/>
            </a:pPr>
            <a:r>
              <a:rPr lang="en-US" sz="1400" smtClean="0">
                <a:solidFill>
                  <a:schemeClr val="tx1"/>
                </a:solidFill>
              </a:rPr>
              <a:t>Requirement for Incremental Peak Cooling Capacity – various new buildings</a:t>
            </a:r>
          </a:p>
          <a:p>
            <a:pPr lvl="1">
              <a:buFont typeface="Wingdings" pitchFamily="2" charset="2"/>
              <a:buChar char="§"/>
            </a:pPr>
            <a:r>
              <a:rPr lang="en-US" sz="1400" smtClean="0">
                <a:solidFill>
                  <a:schemeClr val="tx1"/>
                </a:solidFill>
              </a:rPr>
              <a:t>Maximizing York Electrical Power Generation – unloads back end cogen boiler steam constraint (2.8MW gain in August 2014 commissioning and testing)</a:t>
            </a:r>
          </a:p>
          <a:p>
            <a:pPr lvl="1">
              <a:buFont typeface="Wingdings" pitchFamily="2" charset="2"/>
              <a:buChar char="§"/>
            </a:pPr>
            <a:r>
              <a:rPr lang="en-US" sz="1400" smtClean="0">
                <a:solidFill>
                  <a:schemeClr val="tx1"/>
                </a:solidFill>
              </a:rPr>
              <a:t>Minimization of Imported Power and reducing cost of purchased electricity Investment Business Case and Incentive Timeliness (&lt;8 year payback, with an electricity saving of $523,101/year, incentive over $1,030,000 on electricity, $44,000 on natural gas) </a:t>
            </a:r>
          </a:p>
          <a:p>
            <a:pPr lvl="1">
              <a:buFont typeface="Wingdings" pitchFamily="2" charset="2"/>
              <a:buChar char="§"/>
            </a:pPr>
            <a:r>
              <a:rPr lang="en-US" sz="1400" smtClean="0">
                <a:solidFill>
                  <a:schemeClr val="tx1"/>
                </a:solidFill>
              </a:rPr>
              <a:t>Modernization and reliability – replaces very inefficient obsolete 1964 unit</a:t>
            </a:r>
          </a:p>
          <a:p>
            <a:pPr lvl="1">
              <a:buFont typeface="Wingdings" pitchFamily="2" charset="2"/>
              <a:buChar char="§"/>
            </a:pPr>
            <a:r>
              <a:rPr lang="en-US" sz="1400" smtClean="0">
                <a:solidFill>
                  <a:schemeClr val="tx1"/>
                </a:solidFill>
              </a:rPr>
              <a:t>Infrastructure Cost Avoidance – electrical sub-stations, new chillers</a:t>
            </a:r>
          </a:p>
          <a:p>
            <a:pPr lvl="1"/>
            <a:endParaRPr lang="en-US" smtClean="0">
              <a:solidFill>
                <a:schemeClr val="tx1"/>
              </a:solidFill>
            </a:endParaRPr>
          </a:p>
        </p:txBody>
      </p:sp>
      <p:sp>
        <p:nvSpPr>
          <p:cNvPr id="4" name="Slide Number Placeholder 3"/>
          <p:cNvSpPr>
            <a:spLocks noGrp="1"/>
          </p:cNvSpPr>
          <p:nvPr>
            <p:ph type="sldNum" sz="quarter" idx="10"/>
          </p:nvPr>
        </p:nvSpPr>
        <p:spPr/>
        <p:txBody>
          <a:bodyPr/>
          <a:lstStyle/>
          <a:p>
            <a:pPr>
              <a:defRPr/>
            </a:pPr>
            <a:fld id="{6AFFBF11-EC62-4F31-B1F7-DC113A6844E5}"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200" b="1" smtClean="0">
                <a:solidFill>
                  <a:schemeClr val="tx1"/>
                </a:solidFill>
              </a:rPr>
              <a:t>New Tri-generation Steam Turbine Chiller Project</a:t>
            </a:r>
            <a:endParaRPr lang="en-US" smtClean="0"/>
          </a:p>
        </p:txBody>
      </p:sp>
      <p:sp>
        <p:nvSpPr>
          <p:cNvPr id="38914"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F94DBFBA-A62E-438D-B4F4-224646E2A4F5}" type="slidenum">
              <a:rPr lang="en-US" smtClean="0"/>
              <a:pPr>
                <a:defRPr/>
              </a:pPr>
              <a:t>23</a:t>
            </a:fld>
            <a:endParaRPr lang="en-US"/>
          </a:p>
        </p:txBody>
      </p:sp>
      <p:pic>
        <p:nvPicPr>
          <p:cNvPr id="38916" name="Picture 2"/>
          <p:cNvPicPr>
            <a:picLocks noChangeAspect="1" noChangeArrowheads="1"/>
          </p:cNvPicPr>
          <p:nvPr/>
        </p:nvPicPr>
        <p:blipFill>
          <a:blip r:embed="rId2"/>
          <a:srcRect/>
          <a:stretch>
            <a:fillRect/>
          </a:stretch>
        </p:blipFill>
        <p:spPr bwMode="auto">
          <a:xfrm>
            <a:off x="1219200" y="1981200"/>
            <a:ext cx="7010400" cy="47355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C38E0DE-930B-4736-A15D-A61F9B04E86A}" type="slidenum">
              <a:rPr lang="en-US" smtClean="0"/>
              <a:pPr>
                <a:defRPr/>
              </a:pPr>
              <a:t>24</a:t>
            </a:fld>
            <a:endParaRPr lang="en-US"/>
          </a:p>
        </p:txBody>
      </p:sp>
      <p:pic>
        <p:nvPicPr>
          <p:cNvPr id="39938" name="Picture 2"/>
          <p:cNvPicPr>
            <a:picLocks noChangeAspect="1" noChangeArrowheads="1"/>
          </p:cNvPicPr>
          <p:nvPr/>
        </p:nvPicPr>
        <p:blipFill>
          <a:blip r:embed="rId2"/>
          <a:srcRect/>
          <a:stretch>
            <a:fillRect/>
          </a:stretch>
        </p:blipFill>
        <p:spPr bwMode="auto">
          <a:xfrm>
            <a:off x="1981200" y="381000"/>
            <a:ext cx="4914900" cy="6134100"/>
          </a:xfrm>
          <a:prstGeom prst="rect">
            <a:avLst/>
          </a:prstGeom>
          <a:noFill/>
          <a:ln w="9525">
            <a:noFill/>
            <a:miter lim="800000"/>
            <a:headEnd/>
            <a:tailEnd/>
          </a:ln>
        </p:spPr>
      </p:pic>
      <p:sp>
        <p:nvSpPr>
          <p:cNvPr id="39939" name="Rectangle 4"/>
          <p:cNvSpPr>
            <a:spLocks noChangeArrowheads="1"/>
          </p:cNvSpPr>
          <p:nvPr/>
        </p:nvSpPr>
        <p:spPr bwMode="auto">
          <a:xfrm>
            <a:off x="609600" y="3230563"/>
            <a:ext cx="1752600" cy="739775"/>
          </a:xfrm>
          <a:prstGeom prst="rect">
            <a:avLst/>
          </a:prstGeom>
          <a:noFill/>
          <a:ln w="9525">
            <a:noFill/>
            <a:miter lim="800000"/>
            <a:headEnd/>
            <a:tailEnd/>
          </a:ln>
        </p:spPr>
        <p:txBody>
          <a:bodyPr>
            <a:spAutoFit/>
          </a:bodyPr>
          <a:lstStyle/>
          <a:p>
            <a:r>
              <a:rPr lang="en-US" b="1"/>
              <a:t>New Tri-generation Steam Turbine Chiller Project</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0B9DBBF-46D4-46AA-AC71-7513EFA3179A}" type="slidenum">
              <a:rPr lang="en-US" smtClean="0"/>
              <a:pPr>
                <a:defRPr/>
              </a:pPr>
              <a:t>25</a:t>
            </a:fld>
            <a:endParaRPr lang="en-US"/>
          </a:p>
        </p:txBody>
      </p:sp>
      <p:sp>
        <p:nvSpPr>
          <p:cNvPr id="40962" name="Rectangle 6"/>
          <p:cNvSpPr>
            <a:spLocks noChangeArrowheads="1"/>
          </p:cNvSpPr>
          <p:nvPr/>
        </p:nvSpPr>
        <p:spPr bwMode="auto">
          <a:xfrm>
            <a:off x="304800" y="3230563"/>
            <a:ext cx="1752600" cy="1600200"/>
          </a:xfrm>
          <a:prstGeom prst="rect">
            <a:avLst/>
          </a:prstGeom>
          <a:noFill/>
          <a:ln w="9525">
            <a:noFill/>
            <a:miter lim="800000"/>
            <a:headEnd/>
            <a:tailEnd/>
          </a:ln>
        </p:spPr>
        <p:txBody>
          <a:bodyPr>
            <a:spAutoFit/>
          </a:bodyPr>
          <a:lstStyle/>
          <a:p>
            <a:r>
              <a:rPr lang="en-US" b="1"/>
              <a:t>New Tri-generation Steam Turbine Chiller Project, steam recovered from back of natural gas turbines (co-generation)</a:t>
            </a:r>
            <a:endParaRPr lang="en-US"/>
          </a:p>
        </p:txBody>
      </p:sp>
      <p:pic>
        <p:nvPicPr>
          <p:cNvPr id="40963" name="Picture 2"/>
          <p:cNvPicPr>
            <a:picLocks noChangeAspect="1" noChangeArrowheads="1"/>
          </p:cNvPicPr>
          <p:nvPr/>
        </p:nvPicPr>
        <p:blipFill>
          <a:blip r:embed="rId2"/>
          <a:srcRect/>
          <a:stretch>
            <a:fillRect/>
          </a:stretch>
        </p:blipFill>
        <p:spPr bwMode="auto">
          <a:xfrm>
            <a:off x="1957388" y="438150"/>
            <a:ext cx="5229225" cy="6324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Old 1964 Chiller on the way out!</a:t>
            </a:r>
          </a:p>
        </p:txBody>
      </p:sp>
      <p:sp>
        <p:nvSpPr>
          <p:cNvPr id="4" name="Slide Number Placeholder 3"/>
          <p:cNvSpPr>
            <a:spLocks noGrp="1"/>
          </p:cNvSpPr>
          <p:nvPr>
            <p:ph type="sldNum" sz="quarter" idx="10"/>
          </p:nvPr>
        </p:nvSpPr>
        <p:spPr/>
        <p:txBody>
          <a:bodyPr/>
          <a:lstStyle/>
          <a:p>
            <a:pPr>
              <a:defRPr/>
            </a:pPr>
            <a:fld id="{1F6E97D3-CA22-4007-BC6F-B4748BCF0FCA}" type="slidenum">
              <a:rPr lang="en-US" smtClean="0"/>
              <a:pPr>
                <a:defRPr/>
              </a:pPr>
              <a:t>26</a:t>
            </a:fld>
            <a:endParaRPr lang="en-US"/>
          </a:p>
        </p:txBody>
      </p:sp>
      <p:pic>
        <p:nvPicPr>
          <p:cNvPr id="41987" name="Picture 2" descr="C:\Users\bcochran\AppData\Local\Temp\Domino Web Access\Toronto-20130726-00161.jpg"/>
          <p:cNvPicPr>
            <a:picLocks noChangeAspect="1" noChangeArrowheads="1"/>
          </p:cNvPicPr>
          <p:nvPr/>
        </p:nvPicPr>
        <p:blipFill>
          <a:blip r:embed="rId2"/>
          <a:srcRect/>
          <a:stretch>
            <a:fillRect/>
          </a:stretch>
        </p:blipFill>
        <p:spPr bwMode="auto">
          <a:xfrm>
            <a:off x="304800" y="2065338"/>
            <a:ext cx="4876800" cy="4564062"/>
          </a:xfrm>
          <a:prstGeom prst="rect">
            <a:avLst/>
          </a:prstGeom>
          <a:noFill/>
          <a:ln w="9525">
            <a:noFill/>
            <a:miter lim="800000"/>
            <a:headEnd/>
            <a:tailEnd/>
          </a:ln>
        </p:spPr>
      </p:pic>
      <p:pic>
        <p:nvPicPr>
          <p:cNvPr id="41988" name="Picture 3" descr="C:\Users\bcochran\AppData\Local\Temp\Domino Web Access\Toronto-20130726-00164.jpg"/>
          <p:cNvPicPr>
            <a:picLocks noChangeAspect="1" noChangeArrowheads="1"/>
          </p:cNvPicPr>
          <p:nvPr/>
        </p:nvPicPr>
        <p:blipFill>
          <a:blip r:embed="rId3"/>
          <a:srcRect/>
          <a:stretch>
            <a:fillRect/>
          </a:stretch>
        </p:blipFill>
        <p:spPr bwMode="auto">
          <a:xfrm>
            <a:off x="5337175" y="2065338"/>
            <a:ext cx="2968625" cy="4597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447800" y="762000"/>
            <a:ext cx="7315200" cy="685800"/>
          </a:xfrm>
        </p:spPr>
        <p:txBody>
          <a:bodyPr/>
          <a:lstStyle/>
          <a:p>
            <a:r>
              <a:rPr lang="en-US" smtClean="0"/>
              <a:t>New 2014 Chiller Installation in the Central Utilities Building</a:t>
            </a:r>
            <a:br>
              <a:rPr lang="en-US" smtClean="0"/>
            </a:br>
            <a:endParaRPr lang="en-US" smtClean="0"/>
          </a:p>
        </p:txBody>
      </p:sp>
      <p:sp>
        <p:nvSpPr>
          <p:cNvPr id="4" name="Slide Number Placeholder 3"/>
          <p:cNvSpPr>
            <a:spLocks noGrp="1"/>
          </p:cNvSpPr>
          <p:nvPr>
            <p:ph type="sldNum" sz="quarter" idx="10"/>
          </p:nvPr>
        </p:nvSpPr>
        <p:spPr/>
        <p:txBody>
          <a:bodyPr/>
          <a:lstStyle/>
          <a:p>
            <a:pPr>
              <a:defRPr/>
            </a:pPr>
            <a:fld id="{4C46A2AA-9ABD-481C-9DCA-92FE496B346E}" type="slidenum">
              <a:rPr lang="en-US" smtClean="0"/>
              <a:pPr>
                <a:defRPr/>
              </a:pPr>
              <a:t>27</a:t>
            </a:fld>
            <a:endParaRPr lang="en-US"/>
          </a:p>
        </p:txBody>
      </p:sp>
      <p:pic>
        <p:nvPicPr>
          <p:cNvPr id="43011" name="Picture 2" descr="C:\Users\bcochran\Desktop\Toronto-20140523-00529.jpg"/>
          <p:cNvPicPr>
            <a:picLocks noChangeAspect="1" noChangeArrowheads="1"/>
          </p:cNvPicPr>
          <p:nvPr/>
        </p:nvPicPr>
        <p:blipFill>
          <a:blip r:embed="rId2"/>
          <a:srcRect/>
          <a:stretch>
            <a:fillRect/>
          </a:stretch>
        </p:blipFill>
        <p:spPr bwMode="auto">
          <a:xfrm>
            <a:off x="381000" y="1981200"/>
            <a:ext cx="3962400" cy="4724400"/>
          </a:xfrm>
          <a:prstGeom prst="rect">
            <a:avLst/>
          </a:prstGeom>
          <a:noFill/>
          <a:ln w="9525">
            <a:noFill/>
            <a:miter lim="800000"/>
            <a:headEnd/>
            <a:tailEnd/>
          </a:ln>
        </p:spPr>
      </p:pic>
      <p:pic>
        <p:nvPicPr>
          <p:cNvPr id="43012" name="Picture 4" descr="C:\Users\bcochran\Desktop\Toronto-20140624-0057779.jpg"/>
          <p:cNvPicPr>
            <a:picLocks noChangeAspect="1" noChangeArrowheads="1"/>
          </p:cNvPicPr>
          <p:nvPr/>
        </p:nvPicPr>
        <p:blipFill>
          <a:blip r:embed="rId3"/>
          <a:srcRect/>
          <a:stretch>
            <a:fillRect/>
          </a:stretch>
        </p:blipFill>
        <p:spPr bwMode="auto">
          <a:xfrm>
            <a:off x="4495800" y="1981200"/>
            <a:ext cx="4343400" cy="4724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The Next Hundred Million Reasons</a:t>
            </a:r>
          </a:p>
        </p:txBody>
      </p:sp>
      <p:sp>
        <p:nvSpPr>
          <p:cNvPr id="44034" name="Content Placeholder 2"/>
          <p:cNvSpPr>
            <a:spLocks noGrp="1"/>
          </p:cNvSpPr>
          <p:nvPr>
            <p:ph idx="1"/>
          </p:nvPr>
        </p:nvSpPr>
        <p:spPr>
          <a:xfrm>
            <a:off x="1371600" y="2209800"/>
            <a:ext cx="7467600" cy="4114800"/>
          </a:xfrm>
        </p:spPr>
        <p:txBody>
          <a:bodyPr/>
          <a:lstStyle/>
          <a:p>
            <a:r>
              <a:rPr lang="en-US" smtClean="0">
                <a:solidFill>
                  <a:schemeClr val="tx1"/>
                </a:solidFill>
              </a:rPr>
              <a:t>Who did the math for Keele Campus Totals?</a:t>
            </a:r>
          </a:p>
          <a:p>
            <a:endParaRPr lang="en-US" smtClean="0">
              <a:solidFill>
                <a:schemeClr val="tx1"/>
              </a:solidFill>
            </a:endParaRPr>
          </a:p>
          <a:p>
            <a:r>
              <a:rPr lang="en-US" smtClean="0">
                <a:solidFill>
                  <a:schemeClr val="tx1"/>
                </a:solidFill>
              </a:rPr>
              <a:t>2012 kWh: 			103.6 million kWh</a:t>
            </a:r>
          </a:p>
          <a:p>
            <a:r>
              <a:rPr lang="en-US" u="sng" smtClean="0">
                <a:solidFill>
                  <a:schemeClr val="tx1"/>
                </a:solidFill>
              </a:rPr>
              <a:t>New Steam Turbine Chiller		    5.2 million kWh</a:t>
            </a:r>
          </a:p>
          <a:p>
            <a:r>
              <a:rPr lang="en-US" smtClean="0">
                <a:solidFill>
                  <a:schemeClr val="tx1"/>
                </a:solidFill>
              </a:rPr>
              <a:t>2014 Target (now 2015)		  98.4 million kWh</a:t>
            </a:r>
          </a:p>
          <a:p>
            <a:endParaRPr lang="en-US" smtClean="0">
              <a:solidFill>
                <a:schemeClr val="tx1"/>
              </a:solidFill>
            </a:endParaRPr>
          </a:p>
          <a:p>
            <a:endParaRPr lang="en-US" smtClean="0">
              <a:solidFill>
                <a:schemeClr val="tx1"/>
              </a:solidFill>
            </a:endParaRPr>
          </a:p>
          <a:p>
            <a:r>
              <a:rPr lang="en-US" smtClean="0">
                <a:solidFill>
                  <a:schemeClr val="tx1"/>
                </a:solidFill>
              </a:rPr>
              <a:t>But……</a:t>
            </a:r>
          </a:p>
          <a:p>
            <a:r>
              <a:rPr lang="en-US" smtClean="0">
                <a:solidFill>
                  <a:schemeClr val="tx1"/>
                </a:solidFill>
              </a:rPr>
              <a:t>Glendon consumes roughly 5.2 million kWh/yr = grand total still 103.6</a:t>
            </a:r>
          </a:p>
        </p:txBody>
      </p:sp>
      <p:sp>
        <p:nvSpPr>
          <p:cNvPr id="4" name="Slide Number Placeholder 3"/>
          <p:cNvSpPr>
            <a:spLocks noGrp="1"/>
          </p:cNvSpPr>
          <p:nvPr>
            <p:ph type="sldNum" sz="quarter" idx="10"/>
          </p:nvPr>
        </p:nvSpPr>
        <p:spPr/>
        <p:txBody>
          <a:bodyPr/>
          <a:lstStyle/>
          <a:p>
            <a:pPr>
              <a:defRPr/>
            </a:pPr>
            <a:fld id="{008C6345-3EFC-4633-ACFA-C5B00F8877D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The Next Hundred Million Reasons</a:t>
            </a:r>
          </a:p>
        </p:txBody>
      </p:sp>
      <p:sp>
        <p:nvSpPr>
          <p:cNvPr id="45058" name="Content Placeholder 2"/>
          <p:cNvSpPr>
            <a:spLocks noGrp="1"/>
          </p:cNvSpPr>
          <p:nvPr>
            <p:ph idx="1"/>
          </p:nvPr>
        </p:nvSpPr>
        <p:spPr>
          <a:xfrm>
            <a:off x="1371600" y="1905000"/>
            <a:ext cx="7467600" cy="4419600"/>
          </a:xfrm>
        </p:spPr>
        <p:txBody>
          <a:bodyPr/>
          <a:lstStyle/>
          <a:p>
            <a:pPr>
              <a:buFont typeface="Wingdings" pitchFamily="2" charset="2"/>
              <a:buChar char="§"/>
            </a:pPr>
            <a:r>
              <a:rPr lang="en-US" smtClean="0">
                <a:solidFill>
                  <a:schemeClr val="tx1"/>
                </a:solidFill>
              </a:rPr>
              <a:t>Amazing accomplishments we can all be proud in terms of sustainability progress</a:t>
            </a:r>
          </a:p>
          <a:p>
            <a:pPr>
              <a:buFont typeface="Wingdings" pitchFamily="2" charset="2"/>
              <a:buChar char="§"/>
            </a:pPr>
            <a:endParaRPr lang="en-US" smtClean="0">
              <a:solidFill>
                <a:schemeClr val="tx1"/>
              </a:solidFill>
            </a:endParaRPr>
          </a:p>
          <a:p>
            <a:pPr>
              <a:buFont typeface="Wingdings" pitchFamily="2" charset="2"/>
              <a:buChar char="§"/>
            </a:pPr>
            <a:r>
              <a:rPr lang="en-US" smtClean="0">
                <a:solidFill>
                  <a:schemeClr val="tx1"/>
                </a:solidFill>
              </a:rPr>
              <a:t>First 30,000,000 kWh reduced but there are still hundreds of  opportunities with daylight harvesting, and new technology opportunities like LEDs (active trials in parking garages, some high ceiling areas completed at cost of $100k), and laboratory HVAC ACH modulation (Lumbers pilot)</a:t>
            </a:r>
          </a:p>
          <a:p>
            <a:pPr>
              <a:buFont typeface="Wingdings" pitchFamily="2" charset="2"/>
              <a:buChar char="§"/>
            </a:pPr>
            <a:endParaRPr lang="en-US" smtClean="0">
              <a:solidFill>
                <a:schemeClr val="tx1"/>
              </a:solidFill>
            </a:endParaRPr>
          </a:p>
          <a:p>
            <a:pPr>
              <a:buFont typeface="Wingdings" pitchFamily="2" charset="2"/>
              <a:buChar char="§"/>
            </a:pPr>
            <a:r>
              <a:rPr lang="en-US" smtClean="0">
                <a:solidFill>
                  <a:schemeClr val="tx1"/>
                </a:solidFill>
              </a:rPr>
              <a:t>Need to deal with increasing costs (e.g. April 1, 2015 water goes up another 8%), infrastructure replacement and universal climate change challenges are increasing (new HFC refrigerant &amp; GHG /carbon tax regulations) </a:t>
            </a:r>
          </a:p>
          <a:p>
            <a:pPr>
              <a:buFont typeface="Wingdings" pitchFamily="2" charset="2"/>
              <a:buChar char="§"/>
            </a:pPr>
            <a:endParaRPr lang="en-US" smtClean="0">
              <a:solidFill>
                <a:schemeClr val="tx1"/>
              </a:solidFill>
            </a:endParaRPr>
          </a:p>
          <a:p>
            <a:pPr>
              <a:buFont typeface="Wingdings" pitchFamily="2" charset="2"/>
              <a:buChar char="§"/>
            </a:pPr>
            <a:r>
              <a:rPr lang="en-US" smtClean="0">
                <a:solidFill>
                  <a:schemeClr val="tx1"/>
                </a:solidFill>
              </a:rPr>
              <a:t>Join us on the continuing journey to tackle the remaining 100 million kWhs</a:t>
            </a:r>
          </a:p>
          <a:p>
            <a:endParaRPr lang="en-US" smtClean="0"/>
          </a:p>
          <a:p>
            <a:r>
              <a:rPr lang="en-US" smtClean="0"/>
              <a:t> </a:t>
            </a:r>
          </a:p>
        </p:txBody>
      </p:sp>
      <p:sp>
        <p:nvSpPr>
          <p:cNvPr id="4" name="Slide Number Placeholder 3"/>
          <p:cNvSpPr>
            <a:spLocks noGrp="1"/>
          </p:cNvSpPr>
          <p:nvPr>
            <p:ph type="sldNum" sz="quarter" idx="10"/>
          </p:nvPr>
        </p:nvSpPr>
        <p:spPr/>
        <p:txBody>
          <a:bodyPr/>
          <a:lstStyle/>
          <a:p>
            <a:pPr>
              <a:defRPr/>
            </a:pPr>
            <a:fld id="{49EA5950-C006-4A6D-AEA5-F6CAE9FC935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2444CC7-A2A1-45B0-9C89-131EB27E4CD8}" type="slidenum">
              <a:rPr lang="en-US"/>
              <a:pPr>
                <a:defRPr/>
              </a:pPr>
              <a:t>3</a:t>
            </a:fld>
            <a:endParaRPr lang="en-US"/>
          </a:p>
        </p:txBody>
      </p:sp>
      <p:sp>
        <p:nvSpPr>
          <p:cNvPr id="18434" name="Rectangle 2"/>
          <p:cNvSpPr>
            <a:spLocks noGrp="1" noChangeArrowheads="1"/>
          </p:cNvSpPr>
          <p:nvPr>
            <p:ph type="title"/>
          </p:nvPr>
        </p:nvSpPr>
        <p:spPr/>
        <p:txBody>
          <a:bodyPr/>
          <a:lstStyle/>
          <a:p>
            <a:r>
              <a:rPr lang="en-US" smtClean="0"/>
              <a:t>Keele Campus Overview</a:t>
            </a:r>
          </a:p>
        </p:txBody>
      </p:sp>
      <p:sp>
        <p:nvSpPr>
          <p:cNvPr id="18435" name="Rectangle 3"/>
          <p:cNvSpPr>
            <a:spLocks noGrp="1" noChangeArrowheads="1"/>
          </p:cNvSpPr>
          <p:nvPr>
            <p:ph type="body" idx="1"/>
          </p:nvPr>
        </p:nvSpPr>
        <p:spPr>
          <a:xfrm>
            <a:off x="1371600" y="1981200"/>
            <a:ext cx="5791200" cy="4419600"/>
          </a:xfrm>
        </p:spPr>
        <p:txBody>
          <a:bodyPr/>
          <a:lstStyle/>
          <a:p>
            <a:pPr>
              <a:lnSpc>
                <a:spcPct val="80000"/>
              </a:lnSpc>
            </a:pPr>
            <a:r>
              <a:rPr lang="en-US" sz="1600" b="1" smtClean="0">
                <a:solidFill>
                  <a:schemeClr val="tx1"/>
                </a:solidFill>
              </a:rPr>
              <a:t>KEELE CAMPUS </a:t>
            </a:r>
          </a:p>
          <a:p>
            <a:pPr>
              <a:lnSpc>
                <a:spcPct val="80000"/>
              </a:lnSpc>
            </a:pPr>
            <a:endParaRPr lang="en-US" sz="1600" b="1" smtClean="0">
              <a:solidFill>
                <a:schemeClr val="tx1"/>
              </a:solidFill>
            </a:endParaRPr>
          </a:p>
          <a:p>
            <a:pPr>
              <a:lnSpc>
                <a:spcPct val="80000"/>
              </a:lnSpc>
              <a:buFont typeface="Wingdings" pitchFamily="2" charset="2"/>
              <a:buChar char="§"/>
            </a:pPr>
            <a:r>
              <a:rPr lang="en-US" sz="1400" smtClean="0">
                <a:solidFill>
                  <a:schemeClr val="tx1"/>
                </a:solidFill>
              </a:rPr>
              <a:t>Founded in March 1959, and is now Canada's third-largest university</a:t>
            </a:r>
            <a:r>
              <a:rPr lang="en-US" sz="1400" smtClean="0"/>
              <a:t> </a:t>
            </a:r>
            <a:endParaRPr lang="en-US" sz="1400" smtClean="0">
              <a:solidFill>
                <a:schemeClr val="tx1"/>
              </a:solidFill>
            </a:endParaRPr>
          </a:p>
          <a:p>
            <a:pPr>
              <a:lnSpc>
                <a:spcPct val="80000"/>
              </a:lnSpc>
              <a:buFont typeface="Wingdings" pitchFamily="2" charset="2"/>
              <a:buChar char="§"/>
            </a:pPr>
            <a:r>
              <a:rPr lang="en-US" sz="1400" smtClean="0">
                <a:solidFill>
                  <a:schemeClr val="tx1"/>
                </a:solidFill>
              </a:rPr>
              <a:t>Canada's leading interdisciplinary research and teaching university</a:t>
            </a:r>
          </a:p>
          <a:p>
            <a:pPr>
              <a:lnSpc>
                <a:spcPct val="80000"/>
              </a:lnSpc>
              <a:buFont typeface="Wingdings" pitchFamily="2" charset="2"/>
              <a:buChar char="§"/>
            </a:pPr>
            <a:r>
              <a:rPr lang="en-US" sz="1400" smtClean="0">
                <a:solidFill>
                  <a:schemeClr val="tx1"/>
                </a:solidFill>
              </a:rPr>
              <a:t>Over 55,000 students and growing fast</a:t>
            </a:r>
          </a:p>
          <a:p>
            <a:pPr>
              <a:lnSpc>
                <a:spcPct val="80000"/>
              </a:lnSpc>
              <a:buFont typeface="Wingdings" pitchFamily="2" charset="2"/>
              <a:buChar char="§"/>
            </a:pPr>
            <a:r>
              <a:rPr lang="en-US" sz="1400" smtClean="0">
                <a:solidFill>
                  <a:schemeClr val="tx1"/>
                </a:solidFill>
              </a:rPr>
              <a:t>Expansion of undergraduate engineering program</a:t>
            </a:r>
          </a:p>
          <a:p>
            <a:pPr>
              <a:lnSpc>
                <a:spcPct val="80000"/>
              </a:lnSpc>
              <a:buFont typeface="Wingdings" pitchFamily="2" charset="2"/>
              <a:buChar char="§"/>
            </a:pPr>
            <a:r>
              <a:rPr lang="en-US" sz="1400" smtClean="0">
                <a:solidFill>
                  <a:schemeClr val="tx1"/>
                </a:solidFill>
              </a:rPr>
              <a:t>Major Faculty of Environmental Studies</a:t>
            </a:r>
          </a:p>
          <a:p>
            <a:pPr>
              <a:lnSpc>
                <a:spcPct val="80000"/>
              </a:lnSpc>
              <a:buFont typeface="Wingdings" pitchFamily="2" charset="2"/>
              <a:buChar char="§"/>
            </a:pPr>
            <a:r>
              <a:rPr lang="en-US" sz="1400" smtClean="0">
                <a:solidFill>
                  <a:schemeClr val="tx1"/>
                </a:solidFill>
              </a:rPr>
              <a:t>Over 7,000 employees</a:t>
            </a:r>
          </a:p>
          <a:p>
            <a:pPr>
              <a:lnSpc>
                <a:spcPct val="80000"/>
              </a:lnSpc>
              <a:buFont typeface="Wingdings" pitchFamily="2" charset="2"/>
              <a:buChar char="§"/>
            </a:pPr>
            <a:r>
              <a:rPr lang="en-US" sz="1400" smtClean="0">
                <a:solidFill>
                  <a:schemeClr val="tx1"/>
                </a:solidFill>
              </a:rPr>
              <a:t>Single largest campus in Canada</a:t>
            </a:r>
          </a:p>
          <a:p>
            <a:pPr>
              <a:lnSpc>
                <a:spcPct val="80000"/>
              </a:lnSpc>
              <a:buFont typeface="Wingdings" pitchFamily="2" charset="2"/>
              <a:buChar char="§"/>
            </a:pPr>
            <a:r>
              <a:rPr lang="en-US" sz="1400" smtClean="0">
                <a:solidFill>
                  <a:schemeClr val="tx1"/>
                </a:solidFill>
              </a:rPr>
              <a:t>8,000,000 sq. ft.</a:t>
            </a:r>
          </a:p>
          <a:p>
            <a:pPr>
              <a:lnSpc>
                <a:spcPct val="80000"/>
              </a:lnSpc>
              <a:buFont typeface="Wingdings" pitchFamily="2" charset="2"/>
              <a:buChar char="§"/>
            </a:pPr>
            <a:r>
              <a:rPr lang="en-US" sz="1400" smtClean="0">
                <a:solidFill>
                  <a:schemeClr val="tx1"/>
                </a:solidFill>
              </a:rPr>
              <a:t>21MW electrical peak load (and growing with new Life Sciences Building, Stadium and Lassonde School of Engineering building)</a:t>
            </a:r>
          </a:p>
          <a:p>
            <a:pPr>
              <a:lnSpc>
                <a:spcPct val="80000"/>
              </a:lnSpc>
              <a:buFont typeface="Wingdings" pitchFamily="2" charset="2"/>
              <a:buChar char="§"/>
            </a:pPr>
            <a:r>
              <a:rPr lang="en-US" sz="1400" smtClean="0">
                <a:solidFill>
                  <a:schemeClr val="tx1"/>
                </a:solidFill>
              </a:rPr>
              <a:t>Over 12,000 tons of centralized chillers for air conditioning</a:t>
            </a:r>
          </a:p>
          <a:p>
            <a:pPr>
              <a:lnSpc>
                <a:spcPct val="80000"/>
              </a:lnSpc>
              <a:buFont typeface="Wingdings" pitchFamily="2" charset="2"/>
              <a:buChar char="§"/>
            </a:pPr>
            <a:r>
              <a:rPr lang="en-US" sz="1400" smtClean="0">
                <a:solidFill>
                  <a:schemeClr val="tx1"/>
                </a:solidFill>
              </a:rPr>
              <a:t>Prime opportunity for peak shaving</a:t>
            </a:r>
          </a:p>
          <a:p>
            <a:pPr>
              <a:lnSpc>
                <a:spcPct val="80000"/>
              </a:lnSpc>
              <a:buFont typeface="Wingdings" pitchFamily="2" charset="2"/>
              <a:buChar char="§"/>
            </a:pPr>
            <a:r>
              <a:rPr lang="en-US" sz="1400" smtClean="0">
                <a:solidFill>
                  <a:schemeClr val="tx1"/>
                </a:solidFill>
              </a:rPr>
              <a:t>Provincially designated host site for nuclear incident</a:t>
            </a:r>
          </a:p>
          <a:p>
            <a:pPr>
              <a:lnSpc>
                <a:spcPct val="80000"/>
              </a:lnSpc>
              <a:buFont typeface="Wingdings" pitchFamily="2" charset="2"/>
              <a:buChar char="§"/>
            </a:pPr>
            <a:r>
              <a:rPr lang="en-US" sz="1400" smtClean="0">
                <a:solidFill>
                  <a:schemeClr val="tx1"/>
                </a:solidFill>
              </a:rPr>
              <a:t>Similar to scope of City of North Bay</a:t>
            </a:r>
          </a:p>
          <a:p>
            <a:pPr>
              <a:lnSpc>
                <a:spcPct val="80000"/>
              </a:lnSpc>
              <a:buFontTx/>
              <a:buChar char="•"/>
            </a:pPr>
            <a:endParaRPr lang="en-US" sz="1400" smtClean="0">
              <a:solidFill>
                <a:schemeClr val="tx1"/>
              </a:solidFill>
            </a:endParaRPr>
          </a:p>
          <a:p>
            <a:pPr>
              <a:lnSpc>
                <a:spcPct val="80000"/>
              </a:lnSpc>
            </a:pPr>
            <a:r>
              <a:rPr lang="en-US" sz="1400" b="1" smtClean="0">
                <a:solidFill>
                  <a:schemeClr val="tx1"/>
                </a:solidFill>
              </a:rPr>
              <a:t>Motto</a:t>
            </a:r>
            <a:r>
              <a:rPr lang="en-US" sz="1400" smtClean="0">
                <a:solidFill>
                  <a:schemeClr val="tx1"/>
                </a:solidFill>
              </a:rPr>
              <a:t> – </a:t>
            </a:r>
            <a:r>
              <a:rPr lang="en-US" sz="1400" smtClean="0">
                <a:solidFill>
                  <a:srgbClr val="F10142"/>
                </a:solidFill>
              </a:rPr>
              <a:t>redefine</a:t>
            </a:r>
            <a:r>
              <a:rPr lang="en-US" sz="1400" smtClean="0">
                <a:solidFill>
                  <a:schemeClr val="tx1"/>
                </a:solidFill>
              </a:rPr>
              <a:t> </a:t>
            </a:r>
            <a:r>
              <a:rPr lang="en-US" sz="1200" b="1" smtClean="0">
                <a:solidFill>
                  <a:schemeClr val="tx1"/>
                </a:solidFill>
              </a:rPr>
              <a:t>THE</a:t>
            </a:r>
            <a:r>
              <a:rPr lang="en-US" sz="1400" smtClean="0">
                <a:solidFill>
                  <a:schemeClr val="tx1"/>
                </a:solidFill>
              </a:rPr>
              <a:t> POSSIBLE, </a:t>
            </a:r>
          </a:p>
          <a:p>
            <a:pPr>
              <a:lnSpc>
                <a:spcPct val="80000"/>
              </a:lnSpc>
            </a:pPr>
            <a:r>
              <a:rPr lang="en-US" sz="1400" smtClean="0">
                <a:solidFill>
                  <a:schemeClr val="tx1"/>
                </a:solidFill>
              </a:rPr>
              <a:t>Tentanda Via: The Way must be tried</a:t>
            </a:r>
          </a:p>
        </p:txBody>
      </p:sp>
      <p:pic>
        <p:nvPicPr>
          <p:cNvPr id="18436" name="Picture 6" descr="ANd9GcS7qweSJNpAT23u5va2mYCkzqEsR89qIVr2F_oLCq6j1igBQPwSDQ"/>
          <p:cNvPicPr>
            <a:picLocks noChangeAspect="1" noChangeArrowheads="1"/>
          </p:cNvPicPr>
          <p:nvPr/>
        </p:nvPicPr>
        <p:blipFill>
          <a:blip r:embed="rId2"/>
          <a:srcRect/>
          <a:stretch>
            <a:fillRect/>
          </a:stretch>
        </p:blipFill>
        <p:spPr bwMode="auto">
          <a:xfrm>
            <a:off x="7086600" y="2209800"/>
            <a:ext cx="1524000" cy="1066800"/>
          </a:xfrm>
          <a:prstGeom prst="rect">
            <a:avLst/>
          </a:prstGeom>
          <a:noFill/>
          <a:ln w="9525">
            <a:noFill/>
            <a:miter lim="800000"/>
            <a:headEnd/>
            <a:tailEnd/>
          </a:ln>
        </p:spPr>
      </p:pic>
      <p:pic>
        <p:nvPicPr>
          <p:cNvPr id="18437" name="Picture 8" descr="ANd9GcScPUUfU2siwJIjtBqoL8WlU4EInh41r4m8yofUnAJxPN948zr5"/>
          <p:cNvPicPr>
            <a:picLocks noChangeAspect="1" noChangeArrowheads="1"/>
          </p:cNvPicPr>
          <p:nvPr/>
        </p:nvPicPr>
        <p:blipFill>
          <a:blip r:embed="rId3"/>
          <a:srcRect/>
          <a:stretch>
            <a:fillRect/>
          </a:stretch>
        </p:blipFill>
        <p:spPr bwMode="auto">
          <a:xfrm>
            <a:off x="6629400" y="4876800"/>
            <a:ext cx="2238375" cy="1330325"/>
          </a:xfrm>
          <a:prstGeom prst="rect">
            <a:avLst/>
          </a:prstGeom>
          <a:noFill/>
          <a:ln w="9525">
            <a:noFill/>
            <a:miter lim="800000"/>
            <a:headEnd/>
            <a:tailEnd/>
          </a:ln>
        </p:spPr>
      </p:pic>
      <p:pic>
        <p:nvPicPr>
          <p:cNvPr id="18438" name="Picture 10" descr="ANd9GcS8INtE7oy4s74-oAeqTAD1k8P0nwAPWzc87vkHje5a-evVe7-zzA"/>
          <p:cNvPicPr>
            <a:picLocks noChangeAspect="1" noChangeArrowheads="1"/>
          </p:cNvPicPr>
          <p:nvPr/>
        </p:nvPicPr>
        <p:blipFill>
          <a:blip r:embed="rId4"/>
          <a:srcRect/>
          <a:stretch>
            <a:fillRect/>
          </a:stretch>
        </p:blipFill>
        <p:spPr bwMode="auto">
          <a:xfrm>
            <a:off x="6858000" y="3352800"/>
            <a:ext cx="1981200" cy="131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ctrTitle"/>
          </p:nvPr>
        </p:nvSpPr>
        <p:spPr>
          <a:xfrm>
            <a:off x="2590800" y="1981200"/>
            <a:ext cx="4572000" cy="1143000"/>
          </a:xfrm>
        </p:spPr>
        <p:txBody>
          <a:bodyPr/>
          <a:lstStyle/>
          <a:p>
            <a:r>
              <a:rPr lang="en-US" smtClean="0"/>
              <a:t>Questions (Easy)?</a:t>
            </a:r>
          </a:p>
        </p:txBody>
      </p:sp>
      <p:sp>
        <p:nvSpPr>
          <p:cNvPr id="4" name="Slide Number Placeholder 3"/>
          <p:cNvSpPr>
            <a:spLocks noGrp="1"/>
          </p:cNvSpPr>
          <p:nvPr>
            <p:ph type="sldNum" sz="quarter" idx="4294967295"/>
          </p:nvPr>
        </p:nvSpPr>
        <p:spPr>
          <a:xfrm>
            <a:off x="8686800" y="6172200"/>
            <a:ext cx="457200" cy="457200"/>
          </a:xfrm>
        </p:spPr>
        <p:txBody>
          <a:bodyPr/>
          <a:lstStyle/>
          <a:p>
            <a:pPr>
              <a:defRPr/>
            </a:pPr>
            <a:fld id="{185403EA-4B3B-4997-BD9E-F3CDFF30C086}" type="slidenum">
              <a:rPr lang="en-US" smtClean="0"/>
              <a:pPr>
                <a:defRPr/>
              </a:pPr>
              <a:t>30</a:t>
            </a:fld>
            <a:endParaRPr lang="en-US"/>
          </a:p>
        </p:txBody>
      </p:sp>
      <p:sp>
        <p:nvSpPr>
          <p:cNvPr id="46083" name="Subtitle 4"/>
          <p:cNvSpPr>
            <a:spLocks noGrp="1"/>
          </p:cNvSpPr>
          <p:nvPr>
            <p:ph type="subTitle" idx="1"/>
          </p:nvPr>
        </p:nvSpPr>
        <p:spPr>
          <a:xfrm>
            <a:off x="5791200" y="3505200"/>
            <a:ext cx="3048000" cy="1295400"/>
          </a:xfrm>
        </p:spPr>
        <p:txBody>
          <a:bodyPr/>
          <a:lstStyle/>
          <a:p>
            <a:r>
              <a:rPr lang="en-US" smtClean="0"/>
              <a:t>Brad Cochrane</a:t>
            </a:r>
          </a:p>
          <a:p>
            <a:r>
              <a:rPr lang="en-US" smtClean="0"/>
              <a:t>email: bcochran@yorku.ca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47FF4AD1-0FBE-477D-B5FE-FA28C0DDB713}" type="slidenum">
              <a:rPr lang="en-US"/>
              <a:pPr>
                <a:defRPr/>
              </a:pPr>
              <a:t>4</a:t>
            </a:fld>
            <a:endParaRPr lang="en-US"/>
          </a:p>
        </p:txBody>
      </p:sp>
      <p:sp>
        <p:nvSpPr>
          <p:cNvPr id="19458" name="Rectangle 2"/>
          <p:cNvSpPr>
            <a:spLocks noGrp="1" noChangeArrowheads="1"/>
          </p:cNvSpPr>
          <p:nvPr>
            <p:ph type="title"/>
          </p:nvPr>
        </p:nvSpPr>
        <p:spPr/>
        <p:txBody>
          <a:bodyPr/>
          <a:lstStyle/>
          <a:p>
            <a:pPr eaLnBrk="1" hangingPunct="1"/>
            <a:r>
              <a:rPr lang="en-US" smtClean="0"/>
              <a:t>Energy Management Overview</a:t>
            </a:r>
          </a:p>
        </p:txBody>
      </p:sp>
      <p:sp>
        <p:nvSpPr>
          <p:cNvPr id="19459" name="Rectangle 3"/>
          <p:cNvSpPr>
            <a:spLocks noGrp="1" noChangeArrowheads="1"/>
          </p:cNvSpPr>
          <p:nvPr>
            <p:ph type="body" idx="1"/>
          </p:nvPr>
        </p:nvSpPr>
        <p:spPr>
          <a:xfrm>
            <a:off x="1371600" y="1905000"/>
            <a:ext cx="7239000" cy="4114800"/>
          </a:xfrm>
        </p:spPr>
        <p:txBody>
          <a:bodyPr/>
          <a:lstStyle/>
          <a:p>
            <a:pPr eaLnBrk="1" hangingPunct="1"/>
            <a:r>
              <a:rPr lang="en-US" sz="1600" b="1" smtClean="0">
                <a:solidFill>
                  <a:schemeClr val="tx1"/>
                </a:solidFill>
              </a:rPr>
              <a:t>Energy Management Department’s primary function is to provide;</a:t>
            </a:r>
          </a:p>
          <a:p>
            <a:pPr eaLnBrk="1" hangingPunct="1">
              <a:buFont typeface="Wingdings" pitchFamily="2" charset="2"/>
              <a:buChar char="§"/>
            </a:pPr>
            <a:r>
              <a:rPr lang="en-US" sz="1400" smtClean="0">
                <a:solidFill>
                  <a:schemeClr val="tx1"/>
                </a:solidFill>
              </a:rPr>
              <a:t>Heating, </a:t>
            </a:r>
          </a:p>
          <a:p>
            <a:pPr eaLnBrk="1" hangingPunct="1">
              <a:buFont typeface="Wingdings" pitchFamily="2" charset="2"/>
              <a:buChar char="§"/>
            </a:pPr>
            <a:r>
              <a:rPr lang="en-US" sz="1400" smtClean="0">
                <a:solidFill>
                  <a:schemeClr val="tx1"/>
                </a:solidFill>
              </a:rPr>
              <a:t>Cooling, </a:t>
            </a:r>
          </a:p>
          <a:p>
            <a:pPr eaLnBrk="1" hangingPunct="1">
              <a:buFont typeface="Wingdings" pitchFamily="2" charset="2"/>
              <a:buChar char="§"/>
            </a:pPr>
            <a:r>
              <a:rPr lang="en-US" sz="1400" smtClean="0">
                <a:solidFill>
                  <a:schemeClr val="tx1"/>
                </a:solidFill>
              </a:rPr>
              <a:t>Power, and </a:t>
            </a:r>
          </a:p>
          <a:p>
            <a:pPr eaLnBrk="1" hangingPunct="1">
              <a:buFont typeface="Wingdings" pitchFamily="2" charset="2"/>
              <a:buChar char="§"/>
            </a:pPr>
            <a:r>
              <a:rPr lang="en-US" sz="1400" smtClean="0">
                <a:solidFill>
                  <a:schemeClr val="tx1"/>
                </a:solidFill>
              </a:rPr>
              <a:t>Water to all academic, administrative, retail, and residences on campus</a:t>
            </a:r>
          </a:p>
          <a:p>
            <a:pPr eaLnBrk="1" hangingPunct="1">
              <a:buFont typeface="Wingdings" pitchFamily="2" charset="2"/>
              <a:buChar char="§"/>
            </a:pPr>
            <a:r>
              <a:rPr lang="en-US" sz="1400" smtClean="0">
                <a:solidFill>
                  <a:schemeClr val="tx1"/>
                </a:solidFill>
              </a:rPr>
              <a:t>Administer large energy retrofit project. </a:t>
            </a:r>
          </a:p>
          <a:p>
            <a:pPr eaLnBrk="1" hangingPunct="1"/>
            <a:endParaRPr lang="en-US" sz="1400" smtClean="0">
              <a:solidFill>
                <a:schemeClr val="tx1"/>
              </a:solidFill>
            </a:endParaRPr>
          </a:p>
          <a:p>
            <a:pPr eaLnBrk="1" hangingPunct="1"/>
            <a:r>
              <a:rPr lang="en-US" sz="1600" b="1" smtClean="0">
                <a:solidFill>
                  <a:schemeClr val="tx1"/>
                </a:solidFill>
              </a:rPr>
              <a:t>Central Utilities:</a:t>
            </a:r>
          </a:p>
          <a:p>
            <a:pPr eaLnBrk="1" hangingPunct="1">
              <a:buFont typeface="Wingdings" pitchFamily="2" charset="2"/>
              <a:buChar char="§"/>
            </a:pPr>
            <a:r>
              <a:rPr lang="en-US" sz="1400" smtClean="0">
                <a:solidFill>
                  <a:schemeClr val="tx1"/>
                </a:solidFill>
              </a:rPr>
              <a:t>Generates high pressure steam (250psi, 1,724kPa) for heating and 5</a:t>
            </a:r>
            <a:r>
              <a:rPr lang="en-US" sz="1400" baseline="30000" smtClean="0">
                <a:solidFill>
                  <a:schemeClr val="tx1"/>
                </a:solidFill>
              </a:rPr>
              <a:t>o</a:t>
            </a:r>
            <a:r>
              <a:rPr lang="en-US" sz="1400" smtClean="0">
                <a:solidFill>
                  <a:schemeClr val="tx1"/>
                </a:solidFill>
              </a:rPr>
              <a:t>C chilled water for cooling, </a:t>
            </a:r>
          </a:p>
          <a:p>
            <a:pPr eaLnBrk="1" hangingPunct="1">
              <a:buFont typeface="Wingdings" pitchFamily="2" charset="2"/>
              <a:buChar char="§"/>
            </a:pPr>
            <a:r>
              <a:rPr lang="en-US" sz="1400" smtClean="0">
                <a:solidFill>
                  <a:schemeClr val="tx1"/>
                </a:solidFill>
              </a:rPr>
              <a:t>Delivers these by way of underground service tunnels to mechanical rooms of each building for distribution to the various heating, ventilating, and air conditioning (HVAC) units within the building</a:t>
            </a:r>
          </a:p>
          <a:p>
            <a:pPr eaLnBrk="1" hangingPunct="1">
              <a:buFont typeface="Wingdings" pitchFamily="2" charset="2"/>
              <a:buChar char="§"/>
            </a:pPr>
            <a:r>
              <a:rPr lang="en-US" sz="1400" smtClean="0">
                <a:solidFill>
                  <a:schemeClr val="tx1"/>
                </a:solidFill>
              </a:rPr>
              <a:t>Generate and distribute power through our 10 megawatt co-generation plant and associated 13,800 volt electrical distribution system.</a:t>
            </a:r>
          </a:p>
        </p:txBody>
      </p:sp>
      <p:sp>
        <p:nvSpPr>
          <p:cNvPr id="19460" name="Rectangle 4"/>
          <p:cNvSpPr>
            <a:spLocks noChangeArrowheads="1"/>
          </p:cNvSpPr>
          <p:nvPr/>
        </p:nvSpPr>
        <p:spPr bwMode="auto">
          <a:xfrm>
            <a:off x="1371600" y="5715000"/>
            <a:ext cx="7239000" cy="952500"/>
          </a:xfrm>
          <a:prstGeom prst="rect">
            <a:avLst/>
          </a:prstGeom>
          <a:noFill/>
          <a:ln w="9525">
            <a:solidFill>
              <a:srgbClr val="000000"/>
            </a:solidFill>
            <a:miter lim="800000"/>
            <a:headEnd/>
            <a:tailEnd/>
          </a:ln>
        </p:spPr>
        <p:txBody>
          <a:bodyPr anchor="ctr">
            <a:spAutoFit/>
          </a:bodyPr>
          <a:lstStyle/>
          <a:p>
            <a:pPr algn="just" eaLnBrk="0" hangingPunct="0"/>
            <a:r>
              <a:rPr lang="en-US">
                <a:latin typeface="Arial" charset="0"/>
              </a:rPr>
              <a:t>The Energy Management unit is a 24-hour per day, 365 days per year operation that is staffed by highly skilled technicians and management whose sole responsibility is to provide the utilities requirements of our community in a safe and efficient manner and in accordance with all regulatory requirements.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A1F23C1-5E23-41C1-A352-62C810FDA41A}" type="slidenum">
              <a:rPr lang="en-US"/>
              <a:pPr>
                <a:defRPr/>
              </a:pPr>
              <a:t>5</a:t>
            </a:fld>
            <a:endParaRPr lang="en-US"/>
          </a:p>
        </p:txBody>
      </p:sp>
      <p:sp>
        <p:nvSpPr>
          <p:cNvPr id="20482" name="Rectangle 2"/>
          <p:cNvSpPr>
            <a:spLocks noGrp="1" noChangeArrowheads="1"/>
          </p:cNvSpPr>
          <p:nvPr>
            <p:ph type="title"/>
          </p:nvPr>
        </p:nvSpPr>
        <p:spPr/>
        <p:txBody>
          <a:bodyPr/>
          <a:lstStyle/>
          <a:p>
            <a:pPr eaLnBrk="1" hangingPunct="1"/>
            <a:r>
              <a:rPr lang="en-US" smtClean="0"/>
              <a:t>Energy Management Overview</a:t>
            </a:r>
          </a:p>
        </p:txBody>
      </p:sp>
      <p:sp>
        <p:nvSpPr>
          <p:cNvPr id="20483" name="Rectangle 3"/>
          <p:cNvSpPr>
            <a:spLocks noGrp="1" noChangeArrowheads="1"/>
          </p:cNvSpPr>
          <p:nvPr>
            <p:ph type="body" idx="1"/>
          </p:nvPr>
        </p:nvSpPr>
        <p:spPr>
          <a:xfrm>
            <a:off x="1371600" y="1981200"/>
            <a:ext cx="7239000" cy="4495800"/>
          </a:xfrm>
        </p:spPr>
        <p:txBody>
          <a:bodyPr/>
          <a:lstStyle/>
          <a:p>
            <a:pPr eaLnBrk="1" hangingPunct="1"/>
            <a:r>
              <a:rPr lang="en-US" sz="2000" b="1" smtClean="0">
                <a:solidFill>
                  <a:schemeClr val="tx1"/>
                </a:solidFill>
              </a:rPr>
              <a:t>Historical Operating Budget - $25 million (almost $70,000/day, $0.80/sec)</a:t>
            </a:r>
          </a:p>
          <a:p>
            <a:pPr eaLnBrk="1" hangingPunct="1">
              <a:buFont typeface="Wingdings" pitchFamily="2" charset="2"/>
              <a:buChar char="§"/>
            </a:pPr>
            <a:r>
              <a:rPr lang="en-US" smtClean="0">
                <a:solidFill>
                  <a:schemeClr val="tx1"/>
                </a:solidFill>
              </a:rPr>
              <a:t>Natural Gas 35%</a:t>
            </a:r>
          </a:p>
          <a:p>
            <a:pPr eaLnBrk="1" hangingPunct="1">
              <a:buFont typeface="Wingdings" pitchFamily="2" charset="2"/>
              <a:buChar char="§"/>
            </a:pPr>
            <a:r>
              <a:rPr lang="en-US" smtClean="0">
                <a:solidFill>
                  <a:schemeClr val="tx1"/>
                </a:solidFill>
              </a:rPr>
              <a:t>Electricity 40%</a:t>
            </a:r>
          </a:p>
          <a:p>
            <a:pPr eaLnBrk="1" hangingPunct="1">
              <a:buFont typeface="Wingdings" pitchFamily="2" charset="2"/>
              <a:buChar char="§"/>
            </a:pPr>
            <a:r>
              <a:rPr lang="en-US" smtClean="0">
                <a:solidFill>
                  <a:schemeClr val="tx1"/>
                </a:solidFill>
              </a:rPr>
              <a:t>Water 10% </a:t>
            </a:r>
          </a:p>
          <a:p>
            <a:pPr eaLnBrk="1" hangingPunct="1">
              <a:buFont typeface="Wingdings" pitchFamily="2" charset="2"/>
              <a:buChar char="§"/>
            </a:pPr>
            <a:r>
              <a:rPr lang="en-US" smtClean="0">
                <a:solidFill>
                  <a:schemeClr val="tx1"/>
                </a:solidFill>
              </a:rPr>
              <a:t>Oil – backup &lt;1%</a:t>
            </a:r>
          </a:p>
          <a:p>
            <a:pPr eaLnBrk="1" hangingPunct="1">
              <a:buFont typeface="Wingdings" pitchFamily="2" charset="2"/>
              <a:buChar char="§"/>
            </a:pPr>
            <a:r>
              <a:rPr lang="en-US" smtClean="0">
                <a:solidFill>
                  <a:schemeClr val="tx1"/>
                </a:solidFill>
              </a:rPr>
              <a:t>Maintenance and Operations 15%</a:t>
            </a:r>
          </a:p>
          <a:p>
            <a:pPr eaLnBrk="1" hangingPunct="1">
              <a:buFontTx/>
              <a:buChar char="•"/>
            </a:pPr>
            <a:endParaRPr lang="en-US" smtClean="0">
              <a:solidFill>
                <a:schemeClr val="tx1"/>
              </a:solidFill>
            </a:endParaRPr>
          </a:p>
          <a:p>
            <a:pPr eaLnBrk="1" hangingPunct="1"/>
            <a:r>
              <a:rPr lang="en-US" sz="2000" b="1" smtClean="0">
                <a:solidFill>
                  <a:schemeClr val="tx1"/>
                </a:solidFill>
              </a:rPr>
              <a:t>Previous energy management projects:</a:t>
            </a:r>
            <a:r>
              <a:rPr lang="en-US" sz="2400" smtClean="0">
                <a:solidFill>
                  <a:schemeClr val="tx1"/>
                </a:solidFill>
              </a:rPr>
              <a:t> </a:t>
            </a:r>
          </a:p>
          <a:p>
            <a:pPr eaLnBrk="1" hangingPunct="1">
              <a:buFont typeface="Wingdings" pitchFamily="2" charset="2"/>
              <a:buChar char="§"/>
            </a:pPr>
            <a:r>
              <a:rPr lang="en-US" smtClean="0">
                <a:solidFill>
                  <a:schemeClr val="tx1"/>
                </a:solidFill>
              </a:rPr>
              <a:t>$17,000,000 natural gas fired co-generation facilities – 5MW in1997, additional 5 MW in 2003</a:t>
            </a:r>
            <a:endParaRPr lang="en-US" sz="1900" smtClean="0">
              <a:solidFill>
                <a:schemeClr val="tx1"/>
              </a:solidFill>
            </a:endParaRPr>
          </a:p>
          <a:p>
            <a:pPr eaLnBrk="1" hangingPunct="1"/>
            <a:endParaRPr lang="en-US" sz="1900" b="1" smtClean="0">
              <a:solidFill>
                <a:schemeClr val="tx1"/>
              </a:solidFill>
            </a:endParaRPr>
          </a:p>
          <a:p>
            <a:pPr eaLnBrk="1" hangingPunct="1"/>
            <a:endParaRPr lang="en-US" sz="2400" smtClean="0"/>
          </a:p>
          <a:p>
            <a:pPr eaLnBrk="1" hangingPunct="1"/>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4E379E0-FBBE-4CBC-BD44-B12417A5FF83}" type="slidenum">
              <a:rPr lang="en-US"/>
              <a:pPr>
                <a:defRPr/>
              </a:pPr>
              <a:t>6</a:t>
            </a:fld>
            <a:endParaRPr lang="en-US"/>
          </a:p>
        </p:txBody>
      </p:sp>
      <p:sp>
        <p:nvSpPr>
          <p:cNvPr id="21506" name="Rectangle 2"/>
          <p:cNvSpPr>
            <a:spLocks noGrp="1" noChangeArrowheads="1"/>
          </p:cNvSpPr>
          <p:nvPr>
            <p:ph type="title"/>
          </p:nvPr>
        </p:nvSpPr>
        <p:spPr/>
        <p:txBody>
          <a:bodyPr/>
          <a:lstStyle/>
          <a:p>
            <a:pPr eaLnBrk="1" hangingPunct="1"/>
            <a:r>
              <a:rPr lang="en-US" sz="2600" smtClean="0"/>
              <a:t>Energy Management Overview</a:t>
            </a:r>
          </a:p>
        </p:txBody>
      </p:sp>
      <p:graphicFrame>
        <p:nvGraphicFramePr>
          <p:cNvPr id="21507" name="Chart 5"/>
          <p:cNvGraphicFramePr>
            <a:graphicFrameLocks noGrp="1"/>
          </p:cNvGraphicFramePr>
          <p:nvPr/>
        </p:nvGraphicFramePr>
        <p:xfrm>
          <a:off x="25400" y="1854200"/>
          <a:ext cx="9017000" cy="4999038"/>
        </p:xfrm>
        <a:graphic>
          <a:graphicData uri="http://schemas.openxmlformats.org/presentationml/2006/ole">
            <p:oleObj spid="_x0000_s21507" r:id="rId3" imgW="9016765" imgH="4999153" progId="Excel.Char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F18ABC-44EE-4B5A-B5E8-26F06D310025}" type="slidenum">
              <a:rPr lang="en-US"/>
              <a:pPr>
                <a:defRPr/>
              </a:pPr>
              <a:t>7</a:t>
            </a:fld>
            <a:endParaRPr lang="en-US"/>
          </a:p>
        </p:txBody>
      </p:sp>
      <p:sp>
        <p:nvSpPr>
          <p:cNvPr id="22530" name="Rectangle 2"/>
          <p:cNvSpPr>
            <a:spLocks noGrp="1" noChangeArrowheads="1"/>
          </p:cNvSpPr>
          <p:nvPr>
            <p:ph type="title"/>
          </p:nvPr>
        </p:nvSpPr>
        <p:spPr/>
        <p:txBody>
          <a:bodyPr/>
          <a:lstStyle/>
          <a:p>
            <a:pPr eaLnBrk="1" hangingPunct="1"/>
            <a:r>
              <a:rPr lang="en-US" sz="2400" b="1" u="sng" smtClean="0"/>
              <a:t>YorkW!$E Energy Management Project</a:t>
            </a:r>
          </a:p>
        </p:txBody>
      </p:sp>
      <p:sp>
        <p:nvSpPr>
          <p:cNvPr id="22531" name="Rectangle 3"/>
          <p:cNvSpPr>
            <a:spLocks noGrp="1" noChangeArrowheads="1"/>
          </p:cNvSpPr>
          <p:nvPr>
            <p:ph type="body" idx="1"/>
          </p:nvPr>
        </p:nvSpPr>
        <p:spPr>
          <a:xfrm>
            <a:off x="1371600" y="1981200"/>
            <a:ext cx="7239000" cy="4495800"/>
          </a:xfrm>
        </p:spPr>
        <p:txBody>
          <a:bodyPr/>
          <a:lstStyle/>
          <a:p>
            <a:pPr algn="just" eaLnBrk="1" hangingPunct="1"/>
            <a:r>
              <a:rPr lang="en-US" sz="1500" smtClean="0">
                <a:solidFill>
                  <a:schemeClr val="tx1"/>
                </a:solidFill>
              </a:rPr>
              <a:t>In September 2005, the concept of an Energy Performance Contracting Program </a:t>
            </a:r>
          </a:p>
          <a:p>
            <a:pPr algn="just" eaLnBrk="1" hangingPunct="1"/>
            <a:r>
              <a:rPr lang="en-US" sz="1500" smtClean="0">
                <a:solidFill>
                  <a:schemeClr val="tx1"/>
                </a:solidFill>
              </a:rPr>
              <a:t>was finalized, which aimed to invest $41,000,000 in plant and building system </a:t>
            </a:r>
          </a:p>
          <a:p>
            <a:pPr algn="just" eaLnBrk="1" hangingPunct="1"/>
            <a:r>
              <a:rPr lang="en-US" sz="1500" smtClean="0">
                <a:solidFill>
                  <a:schemeClr val="tx1"/>
                </a:solidFill>
              </a:rPr>
              <a:t>renewal and retrofit projects so that annual energy costs and greenhouse gases </a:t>
            </a:r>
          </a:p>
          <a:p>
            <a:pPr algn="just" eaLnBrk="1" hangingPunct="1"/>
            <a:r>
              <a:rPr lang="en-US" sz="1500" smtClean="0">
                <a:solidFill>
                  <a:schemeClr val="tx1"/>
                </a:solidFill>
              </a:rPr>
              <a:t>could be reduced by </a:t>
            </a:r>
            <a:r>
              <a:rPr lang="en-US" sz="1500" u="sng" smtClean="0">
                <a:solidFill>
                  <a:schemeClr val="tx1"/>
                </a:solidFill>
              </a:rPr>
              <a:t>25%.</a:t>
            </a:r>
            <a:r>
              <a:rPr lang="en-US" sz="1500" smtClean="0">
                <a:solidFill>
                  <a:schemeClr val="tx1"/>
                </a:solidFill>
              </a:rPr>
              <a:t>   </a:t>
            </a:r>
          </a:p>
          <a:p>
            <a:pPr algn="just" eaLnBrk="1" hangingPunct="1"/>
            <a:endParaRPr lang="en-US" sz="1500" smtClean="0">
              <a:solidFill>
                <a:schemeClr val="tx1"/>
              </a:solidFill>
            </a:endParaRPr>
          </a:p>
          <a:p>
            <a:pPr algn="just" eaLnBrk="1" hangingPunct="1"/>
            <a:r>
              <a:rPr lang="en-US" sz="1500" smtClean="0">
                <a:solidFill>
                  <a:schemeClr val="tx1"/>
                </a:solidFill>
              </a:rPr>
              <a:t>In November 2005, MCW Custom Energy Solutions Ltd. was selected as the </a:t>
            </a:r>
          </a:p>
          <a:p>
            <a:pPr algn="just" eaLnBrk="1" hangingPunct="1"/>
            <a:r>
              <a:rPr lang="en-US" sz="1500" smtClean="0">
                <a:solidFill>
                  <a:schemeClr val="tx1"/>
                </a:solidFill>
              </a:rPr>
              <a:t>successful contractor.</a:t>
            </a:r>
          </a:p>
          <a:p>
            <a:pPr algn="just" eaLnBrk="1" hangingPunct="1"/>
            <a:r>
              <a:rPr lang="en-US" sz="1500" smtClean="0">
                <a:solidFill>
                  <a:schemeClr val="tx1"/>
                </a:solidFill>
              </a:rPr>
              <a:t>	</a:t>
            </a:r>
          </a:p>
          <a:p>
            <a:pPr algn="just" eaLnBrk="1" hangingPunct="1"/>
            <a:r>
              <a:rPr lang="en-US" sz="1500" smtClean="0">
                <a:solidFill>
                  <a:schemeClr val="tx1"/>
                </a:solidFill>
              </a:rPr>
              <a:t>In February 2006, the pilot project for the YorkW!$E Energy Management </a:t>
            </a:r>
          </a:p>
          <a:p>
            <a:pPr algn="just" eaLnBrk="1" hangingPunct="1"/>
            <a:r>
              <a:rPr lang="en-US" sz="1500" smtClean="0">
                <a:solidFill>
                  <a:schemeClr val="tx1"/>
                </a:solidFill>
              </a:rPr>
              <a:t>Program was brought forward for Board approval.  </a:t>
            </a:r>
          </a:p>
          <a:p>
            <a:pPr algn="just" eaLnBrk="1" hangingPunct="1"/>
            <a:endParaRPr lang="en-US" sz="1500" smtClean="0">
              <a:solidFill>
                <a:schemeClr val="tx1"/>
              </a:solidFill>
            </a:endParaRPr>
          </a:p>
          <a:p>
            <a:pPr algn="just" eaLnBrk="1" hangingPunct="1"/>
            <a:r>
              <a:rPr lang="en-US" sz="1500" smtClean="0">
                <a:solidFill>
                  <a:schemeClr val="tx1"/>
                </a:solidFill>
              </a:rPr>
              <a:t>Since that time, numerous energy conservation measures have been approved and </a:t>
            </a:r>
          </a:p>
          <a:p>
            <a:pPr algn="just" eaLnBrk="1" hangingPunct="1"/>
            <a:r>
              <a:rPr lang="en-US" sz="1500" smtClean="0">
                <a:solidFill>
                  <a:schemeClr val="tx1"/>
                </a:solidFill>
              </a:rPr>
              <a:t>implemented in campus buildings and in the central plant and utility distribution </a:t>
            </a:r>
          </a:p>
          <a:p>
            <a:pPr algn="just" eaLnBrk="1" hangingPunct="1"/>
            <a:r>
              <a:rPr lang="en-US" sz="1500" smtClean="0">
                <a:solidFill>
                  <a:schemeClr val="tx1"/>
                </a:solidFill>
              </a:rPr>
              <a:t>systems with &gt;$3,330,000 in utility company incentives to date being reinvested (with another $1,030,000 in payment processing for new steam chiller, and other lighting and compressor upgrades pending).</a:t>
            </a:r>
          </a:p>
          <a:p>
            <a:pPr algn="just" eaLnBrk="1" hangingPunct="1"/>
            <a:endParaRPr lang="en-US" sz="150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5898568-8964-4E77-9A2B-E1F5A8DA1AC8}" type="slidenum">
              <a:rPr lang="en-US"/>
              <a:pPr>
                <a:defRPr/>
              </a:pPr>
              <a:t>8</a:t>
            </a:fld>
            <a:endParaRPr lang="en-US"/>
          </a:p>
        </p:txBody>
      </p:sp>
      <p:sp>
        <p:nvSpPr>
          <p:cNvPr id="23554" name="Rectangle 2"/>
          <p:cNvSpPr>
            <a:spLocks noGrp="1" noChangeArrowheads="1"/>
          </p:cNvSpPr>
          <p:nvPr>
            <p:ph type="title"/>
          </p:nvPr>
        </p:nvSpPr>
        <p:spPr/>
        <p:txBody>
          <a:bodyPr/>
          <a:lstStyle/>
          <a:p>
            <a:pPr eaLnBrk="1" hangingPunct="1"/>
            <a:r>
              <a:rPr lang="en-US" sz="2400" b="1" u="sng" smtClean="0"/>
              <a:t>YorkW!$E Energy Management Project</a:t>
            </a:r>
          </a:p>
        </p:txBody>
      </p:sp>
      <p:sp>
        <p:nvSpPr>
          <p:cNvPr id="23555" name="Rectangle 3"/>
          <p:cNvSpPr>
            <a:spLocks noGrp="1" noChangeArrowheads="1"/>
          </p:cNvSpPr>
          <p:nvPr>
            <p:ph type="body" idx="1"/>
          </p:nvPr>
        </p:nvSpPr>
        <p:spPr>
          <a:xfrm>
            <a:off x="1295400" y="1981200"/>
            <a:ext cx="7391400" cy="4724400"/>
          </a:xfrm>
        </p:spPr>
        <p:txBody>
          <a:bodyPr/>
          <a:lstStyle/>
          <a:p>
            <a:pPr marL="0" indent="0" eaLnBrk="1" hangingPunct="1"/>
            <a:r>
              <a:rPr lang="en-US" sz="1600" b="1" u="sng" smtClean="0">
                <a:solidFill>
                  <a:schemeClr val="tx1"/>
                </a:solidFill>
              </a:rPr>
              <a:t>Current Status</a:t>
            </a:r>
          </a:p>
          <a:p>
            <a:pPr marL="0" indent="0" eaLnBrk="1" hangingPunct="1"/>
            <a:endParaRPr lang="en-US" sz="1000" smtClean="0">
              <a:solidFill>
                <a:schemeClr val="tx1"/>
              </a:solidFill>
            </a:endParaRPr>
          </a:p>
          <a:p>
            <a:pPr marL="0" indent="0" algn="just" eaLnBrk="1" hangingPunct="1"/>
            <a:r>
              <a:rPr lang="en-US" sz="1400" smtClean="0">
                <a:solidFill>
                  <a:schemeClr val="tx1"/>
                </a:solidFill>
              </a:rPr>
              <a:t>At this juncture, the $41,000,000 program is over 90% complete, with all projects funding committed. </a:t>
            </a:r>
          </a:p>
          <a:p>
            <a:pPr marL="0" indent="0" algn="just" eaLnBrk="1" hangingPunct="1"/>
            <a:endParaRPr lang="en-US" sz="1000" smtClean="0">
              <a:solidFill>
                <a:schemeClr val="tx1"/>
              </a:solidFill>
            </a:endParaRPr>
          </a:p>
          <a:p>
            <a:pPr marL="0" indent="0" algn="just" eaLnBrk="1" hangingPunct="1"/>
            <a:r>
              <a:rPr lang="en-US" sz="1400" smtClean="0">
                <a:solidFill>
                  <a:schemeClr val="tx1"/>
                </a:solidFill>
              </a:rPr>
              <a:t>Results have been very positive as weather-normalized savings have been calculated at 22%. The project is well along the path to reaching the 25% goal, even with the 5% Campus growth in buildings,  and a higher student population. </a:t>
            </a:r>
          </a:p>
          <a:p>
            <a:pPr marL="0" indent="0" algn="just" eaLnBrk="1" hangingPunct="1"/>
            <a:endParaRPr lang="en-US" sz="1000" smtClean="0">
              <a:solidFill>
                <a:schemeClr val="tx1"/>
              </a:solidFill>
            </a:endParaRPr>
          </a:p>
          <a:p>
            <a:pPr marL="0" indent="0" algn="just" eaLnBrk="1" hangingPunct="1"/>
            <a:r>
              <a:rPr lang="en-US" sz="1400" b="1" smtClean="0">
                <a:solidFill>
                  <a:schemeClr val="tx1"/>
                </a:solidFill>
              </a:rPr>
              <a:t>Metering installed as a foundation measure in this program has created the tools to underpin engagement success stories like the ‘Res Race to Zero’. This provides us new insight to shape future upgrades and initiatives, and to target ongoing energy reduction/conservation activities. </a:t>
            </a:r>
          </a:p>
          <a:p>
            <a:pPr marL="0" indent="0" algn="just" eaLnBrk="1" hangingPunct="1"/>
            <a:endParaRPr lang="en-US" sz="1000" b="1" smtClean="0">
              <a:solidFill>
                <a:schemeClr val="tx1"/>
              </a:solidFill>
            </a:endParaRPr>
          </a:p>
          <a:p>
            <a:pPr marL="0" indent="0" algn="just" eaLnBrk="1" hangingPunct="1"/>
            <a:r>
              <a:rPr lang="en-US" sz="1400" smtClean="0">
                <a:solidFill>
                  <a:schemeClr val="tx1"/>
                </a:solidFill>
              </a:rPr>
              <a:t>We continue to pursue available incentives with our contractor MCW Custom Energy Solutions Ltd. to support the project and are proud of the incentive revenues. </a:t>
            </a:r>
          </a:p>
          <a:p>
            <a:pPr marL="0" indent="0" algn="just" eaLnBrk="1" hangingPunct="1"/>
            <a:endParaRPr lang="en-US" sz="1000" smtClean="0">
              <a:solidFill>
                <a:schemeClr val="tx1"/>
              </a:solidFill>
            </a:endParaRPr>
          </a:p>
          <a:p>
            <a:pPr marL="0" indent="0" algn="just" eaLnBrk="1" hangingPunct="1"/>
            <a:r>
              <a:rPr lang="en-US" sz="1400" smtClean="0">
                <a:solidFill>
                  <a:schemeClr val="tx1"/>
                </a:solidFill>
              </a:rPr>
              <a:t>Our carbon footprint has been reduced and the reductions have facilitated capital cost avoidances by creating infrastructure capacity for the addition of the new Life Sciences, Pan Am Stadium, Bergeron LSE Buildings and future 2nd Student Centre. (=Sustainability, no new resources)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6AB60351-67A0-4CDD-A5DC-6F7A00A85C29}" type="slidenum">
              <a:rPr lang="en-US"/>
              <a:pPr>
                <a:defRPr/>
              </a:pPr>
              <a:t>9</a:t>
            </a:fld>
            <a:endParaRPr lang="en-US"/>
          </a:p>
        </p:txBody>
      </p:sp>
      <p:sp>
        <p:nvSpPr>
          <p:cNvPr id="24578" name="Rectangle 2"/>
          <p:cNvSpPr>
            <a:spLocks noGrp="1" noChangeArrowheads="1"/>
          </p:cNvSpPr>
          <p:nvPr>
            <p:ph type="title"/>
          </p:nvPr>
        </p:nvSpPr>
        <p:spPr/>
        <p:txBody>
          <a:bodyPr/>
          <a:lstStyle/>
          <a:p>
            <a:pPr eaLnBrk="1" hangingPunct="1"/>
            <a:r>
              <a:rPr lang="en-US" sz="2800" b="1" u="sng" smtClean="0"/>
              <a:t>YorkW!$E Energy Management Project</a:t>
            </a:r>
          </a:p>
        </p:txBody>
      </p:sp>
      <p:pic>
        <p:nvPicPr>
          <p:cNvPr id="23555" name="Picture 4"/>
          <p:cNvPicPr>
            <a:picLocks noChangeAspect="1" noChangeArrowheads="1"/>
          </p:cNvPicPr>
          <p:nvPr/>
        </p:nvPicPr>
        <p:blipFill>
          <a:blip r:embed="rId2"/>
          <a:srcRect/>
          <a:stretch>
            <a:fillRect/>
          </a:stretch>
        </p:blipFill>
        <p:spPr bwMode="auto">
          <a:xfrm>
            <a:off x="685800" y="3124200"/>
            <a:ext cx="7470775" cy="2932113"/>
          </a:xfrm>
          <a:prstGeom prst="rect">
            <a:avLst/>
          </a:prstGeom>
          <a:noFill/>
          <a:ln w="9525">
            <a:noFill/>
            <a:miter lim="800000"/>
            <a:headEnd/>
            <a:tailEnd/>
          </a:ln>
        </p:spPr>
      </p:pic>
      <p:sp>
        <p:nvSpPr>
          <p:cNvPr id="24580" name="Rectangle 6"/>
          <p:cNvSpPr>
            <a:spLocks noChangeArrowheads="1"/>
          </p:cNvSpPr>
          <p:nvPr/>
        </p:nvSpPr>
        <p:spPr bwMode="auto">
          <a:xfrm>
            <a:off x="0" y="6400800"/>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24581" name="Text Box 7"/>
          <p:cNvSpPr txBox="1">
            <a:spLocks noChangeArrowheads="1"/>
          </p:cNvSpPr>
          <p:nvPr/>
        </p:nvSpPr>
        <p:spPr bwMode="auto">
          <a:xfrm>
            <a:off x="1295400" y="2057400"/>
            <a:ext cx="75438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24582" name="Text Box 8"/>
          <p:cNvSpPr txBox="1">
            <a:spLocks noChangeArrowheads="1"/>
          </p:cNvSpPr>
          <p:nvPr/>
        </p:nvSpPr>
        <p:spPr bwMode="auto">
          <a:xfrm>
            <a:off x="1295400" y="2057400"/>
            <a:ext cx="7543800" cy="336550"/>
          </a:xfrm>
          <a:prstGeom prst="rect">
            <a:avLst/>
          </a:prstGeom>
          <a:noFill/>
          <a:ln w="9525">
            <a:noFill/>
            <a:miter lim="800000"/>
            <a:headEnd/>
            <a:tailEnd/>
          </a:ln>
        </p:spPr>
        <p:txBody>
          <a:bodyPr>
            <a:spAutoFit/>
          </a:bodyPr>
          <a:lstStyle/>
          <a:p>
            <a:pPr>
              <a:spcBef>
                <a:spcPct val="50000"/>
              </a:spcBef>
            </a:pPr>
            <a:r>
              <a:rPr lang="en-US" sz="1600" b="1">
                <a:latin typeface="Arial" charset="0"/>
              </a:rPr>
              <a:t>Package 1 Lighting Upgrade Incentive Cheque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2000" fill="hold"/>
                                        <p:tgtEl>
                                          <p:spTgt spid="23555"/>
                                        </p:tgtEl>
                                        <p:attrNameLst>
                                          <p:attrName>ppt_x</p:attrName>
                                        </p:attrNameLst>
                                      </p:cBhvr>
                                      <p:tavLst>
                                        <p:tav tm="0">
                                          <p:val>
                                            <p:strVal val="1+#ppt_w/2"/>
                                          </p:val>
                                        </p:tav>
                                        <p:tav tm="100000">
                                          <p:val>
                                            <p:strVal val="#ppt_x"/>
                                          </p:val>
                                        </p:tav>
                                      </p:tavLst>
                                    </p:anim>
                                    <p:anim calcmode="lin" valueType="num">
                                      <p:cBhvr additive="base">
                                        <p:cTn id="8" dur="2000" fill="hold"/>
                                        <p:tgtEl>
                                          <p:spTgt spid="235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6560</TotalTime>
  <Words>1561</Words>
  <Application>Microsoft Office PowerPoint</Application>
  <PresentationFormat>On-screen Show (4:3)</PresentationFormat>
  <Paragraphs>226</Paragraphs>
  <Slides>30</Slides>
  <Notes>0</Notes>
  <HiddenSlides>0</HiddenSlides>
  <MMClips>0</MMClips>
  <ScaleCrop>false</ScaleCrop>
  <HeadingPairs>
    <vt:vector size="8" baseType="variant">
      <vt:variant>
        <vt:lpstr>Fonts Used</vt:lpstr>
      </vt:variant>
      <vt:variant>
        <vt:i4>3</vt:i4>
      </vt:variant>
      <vt:variant>
        <vt:lpstr>Design Template</vt:lpstr>
      </vt:variant>
      <vt:variant>
        <vt:i4>2</vt:i4>
      </vt:variant>
      <vt:variant>
        <vt:lpstr>Embedded OLE Servers</vt:lpstr>
      </vt:variant>
      <vt:variant>
        <vt:i4>1</vt:i4>
      </vt:variant>
      <vt:variant>
        <vt:lpstr>Slide Titles</vt:lpstr>
      </vt:variant>
      <vt:variant>
        <vt:i4>30</vt:i4>
      </vt:variant>
    </vt:vector>
  </HeadingPairs>
  <TitlesOfParts>
    <vt:vector size="36" baseType="lpstr">
      <vt:lpstr>Times</vt:lpstr>
      <vt:lpstr>Arial</vt:lpstr>
      <vt:lpstr>Wingdings</vt:lpstr>
      <vt:lpstr>Blank</vt:lpstr>
      <vt:lpstr>Blank</vt:lpstr>
      <vt:lpstr>Microsoft Excel Chart</vt:lpstr>
      <vt:lpstr>Sustainability &amp; Energy Management at York Guest Lecture  The Next Hundred Million Reasons</vt:lpstr>
      <vt:lpstr>Sustainability &amp; Energy Management</vt:lpstr>
      <vt:lpstr>Keele Campus Overview</vt:lpstr>
      <vt:lpstr>Energy Management Overview</vt:lpstr>
      <vt:lpstr>Energy Management Overview</vt:lpstr>
      <vt:lpstr>Energy Management Overview</vt:lpstr>
      <vt:lpstr>YorkW!$E Energy Management Project</vt:lpstr>
      <vt:lpstr>YorkW!$E Energy Management Project</vt:lpstr>
      <vt:lpstr>YorkW!$E Energy Management Project</vt:lpstr>
      <vt:lpstr>YorkW!$E Energy Management Project</vt:lpstr>
      <vt:lpstr>YorkW!$E Energy Management Project</vt:lpstr>
      <vt:lpstr>Scheduling Opportunity </vt:lpstr>
      <vt:lpstr>Period of Low Occupancy</vt:lpstr>
      <vt:lpstr>Example of Building Automation System HVAC Interface - Curtis Lecture Hall</vt:lpstr>
      <vt:lpstr>Family Day Test Weekend</vt:lpstr>
      <vt:lpstr>Results: Electricity</vt:lpstr>
      <vt:lpstr>Extrapolated over a Year?</vt:lpstr>
      <vt:lpstr>Case Study: Curtis Lecture Halls</vt:lpstr>
      <vt:lpstr>Curtis Lecture Halls</vt:lpstr>
      <vt:lpstr>So what did 2012 scheduling achieve?</vt:lpstr>
      <vt:lpstr>What next on the journey to reducing consumption? </vt:lpstr>
      <vt:lpstr>New Tri-generation Steam Turbine Chiller Project (nicknamed “King Kong” by plant operators)</vt:lpstr>
      <vt:lpstr>New Tri-generation Steam Turbine Chiller Project</vt:lpstr>
      <vt:lpstr>Slide 24</vt:lpstr>
      <vt:lpstr>Slide 25</vt:lpstr>
      <vt:lpstr>Old 1964 Chiller on the way out!</vt:lpstr>
      <vt:lpstr>New 2014 Chiller Installation in the Central Utilities Building </vt:lpstr>
      <vt:lpstr>The Next Hundred Million Reasons</vt:lpstr>
      <vt:lpstr>The Next Hundred Million Reasons</vt:lpstr>
      <vt:lpstr>Questions (Easy)?</vt:lpstr>
    </vt:vector>
  </TitlesOfParts>
  <Company>Yield Integrated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Groves</dc:creator>
  <cp:lastModifiedBy>irene</cp:lastModifiedBy>
  <cp:revision>410</cp:revision>
  <cp:lastPrinted>2011-10-27T13:30:19Z</cp:lastPrinted>
  <dcterms:created xsi:type="dcterms:W3CDTF">2002-07-29T14:50:06Z</dcterms:created>
  <dcterms:modified xsi:type="dcterms:W3CDTF">2015-01-26T19:11:46Z</dcterms:modified>
</cp:coreProperties>
</file>